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303" r:id="rId4"/>
    <p:sldId id="306" r:id="rId5"/>
    <p:sldId id="304" r:id="rId6"/>
    <p:sldId id="307" r:id="rId7"/>
    <p:sldId id="308" r:id="rId8"/>
    <p:sldId id="309" r:id="rId9"/>
    <p:sldId id="310" r:id="rId10"/>
    <p:sldId id="311" r:id="rId11"/>
    <p:sldId id="312" r:id="rId12"/>
    <p:sldId id="313" r:id="rId13"/>
    <p:sldId id="315" r:id="rId14"/>
    <p:sldId id="316" r:id="rId15"/>
    <p:sldId id="317" r:id="rId16"/>
    <p:sldId id="318" r:id="rId17"/>
    <p:sldId id="319" r:id="rId18"/>
    <p:sldId id="257" r:id="rId19"/>
    <p:sldId id="320" r:id="rId20"/>
    <p:sldId id="324" r:id="rId21"/>
    <p:sldId id="321" r:id="rId22"/>
    <p:sldId id="322" r:id="rId23"/>
    <p:sldId id="325" r:id="rId24"/>
    <p:sldId id="326" r:id="rId25"/>
    <p:sldId id="327" r:id="rId26"/>
    <p:sldId id="328" r:id="rId27"/>
    <p:sldId id="333" r:id="rId28"/>
    <p:sldId id="268" r:id="rId29"/>
    <p:sldId id="276" r:id="rId30"/>
    <p:sldId id="332" r:id="rId31"/>
    <p:sldId id="283" r:id="rId32"/>
    <p:sldId id="291" r:id="rId33"/>
    <p:sldId id="329" r:id="rId34"/>
    <p:sldId id="331" r:id="rId35"/>
    <p:sldId id="330" r:id="rId36"/>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CC1A00-69C9-4E0A-8E75-3EB21E8755AA}">
          <p14:sldIdLst>
            <p14:sldId id="256"/>
            <p14:sldId id="302"/>
            <p14:sldId id="303"/>
            <p14:sldId id="306"/>
            <p14:sldId id="304"/>
            <p14:sldId id="307"/>
            <p14:sldId id="308"/>
            <p14:sldId id="309"/>
            <p14:sldId id="310"/>
            <p14:sldId id="311"/>
            <p14:sldId id="312"/>
            <p14:sldId id="313"/>
            <p14:sldId id="315"/>
            <p14:sldId id="316"/>
            <p14:sldId id="317"/>
            <p14:sldId id="318"/>
            <p14:sldId id="319"/>
            <p14:sldId id="257"/>
            <p14:sldId id="320"/>
            <p14:sldId id="324"/>
            <p14:sldId id="321"/>
            <p14:sldId id="322"/>
            <p14:sldId id="325"/>
            <p14:sldId id="326"/>
            <p14:sldId id="327"/>
            <p14:sldId id="328"/>
          </p14:sldIdLst>
        </p14:section>
        <p14:section name="Untitled Section" id="{3D2F5CC8-FADE-4C59-9AFE-CCFA199B714F}">
          <p14:sldIdLst>
            <p14:sldId id="333"/>
            <p14:sldId id="268"/>
            <p14:sldId id="276"/>
            <p14:sldId id="332"/>
            <p14:sldId id="283"/>
            <p14:sldId id="291"/>
            <p14:sldId id="329"/>
            <p14:sldId id="331"/>
            <p14:sldId id="33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0EBC"/>
    <a:srgbClr val="150DBD"/>
    <a:srgbClr val="17A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555"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5823"/>
            <a:ext cx="10058400" cy="75438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467600" y="5330952"/>
            <a:ext cx="2514600" cy="2328672"/>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3437128" y="173226"/>
            <a:ext cx="3184143" cy="764540"/>
          </a:xfrm>
          <a:prstGeom prst="rect">
            <a:avLst/>
          </a:prstGeom>
        </p:spPr>
        <p:txBody>
          <a:bodyPr wrap="square" lIns="0" tIns="0" rIns="0" bIns="0">
            <a:spAutoFit/>
          </a:bodyPr>
          <a:lstStyle>
            <a:lvl1pPr>
              <a:defRPr sz="4850" b="1" i="0">
                <a:solidFill>
                  <a:srgbClr val="BF0000"/>
                </a:solidFill>
                <a:latin typeface="Arial"/>
                <a:cs typeface="Arial"/>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BF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BF0000"/>
                </a:solidFill>
                <a:latin typeface="Arial"/>
                <a:cs typeface="Arial"/>
              </a:defRPr>
            </a:lvl1pPr>
          </a:lstStyle>
          <a:p>
            <a:endParaRPr/>
          </a:p>
        </p:txBody>
      </p:sp>
      <p:sp>
        <p:nvSpPr>
          <p:cNvPr id="3" name="Holder 3"/>
          <p:cNvSpPr>
            <a:spLocks noGrp="1"/>
          </p:cNvSpPr>
          <p:nvPr>
            <p:ph sz="half" idx="2"/>
          </p:nvPr>
        </p:nvSpPr>
        <p:spPr>
          <a:xfrm>
            <a:off x="87882" y="1166875"/>
            <a:ext cx="4361180" cy="5055870"/>
          </a:xfrm>
          <a:prstGeom prst="rect">
            <a:avLst/>
          </a:prstGeom>
        </p:spPr>
        <p:txBody>
          <a:bodyPr wrap="square" lIns="0" tIns="0" rIns="0" bIns="0">
            <a:spAutoFit/>
          </a:bodyPr>
          <a:lstStyle>
            <a:lvl1pPr>
              <a:defRPr sz="2200" b="1" i="0">
                <a:solidFill>
                  <a:schemeClr val="tx1"/>
                </a:solidFill>
                <a:latin typeface="Arial"/>
                <a:cs typeface="Arial"/>
              </a:defRPr>
            </a:lvl1pPr>
          </a:lstStyle>
          <a:p>
            <a:endParaRPr/>
          </a:p>
        </p:txBody>
      </p:sp>
      <p:sp>
        <p:nvSpPr>
          <p:cNvPr id="4" name="Holder 4"/>
          <p:cNvSpPr>
            <a:spLocks noGrp="1"/>
          </p:cNvSpPr>
          <p:nvPr>
            <p:ph sz="half" idx="3"/>
          </p:nvPr>
        </p:nvSpPr>
        <p:spPr>
          <a:xfrm>
            <a:off x="5431028" y="1166875"/>
            <a:ext cx="3926204" cy="4720590"/>
          </a:xfrm>
          <a:prstGeom prst="rect">
            <a:avLst/>
          </a:prstGeom>
        </p:spPr>
        <p:txBody>
          <a:bodyPr wrap="square" lIns="0" tIns="0" rIns="0" bIns="0">
            <a:spAutoFit/>
          </a:bodyPr>
          <a:lstStyle>
            <a:lvl1pPr>
              <a:defRPr sz="2200" b="1" i="0">
                <a:solidFill>
                  <a:srgbClr val="0000CC"/>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B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15823"/>
            <a:ext cx="10058400" cy="75438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565652" y="173226"/>
            <a:ext cx="3180079" cy="764540"/>
          </a:xfrm>
          <a:prstGeom prst="rect">
            <a:avLst/>
          </a:prstGeom>
        </p:spPr>
        <p:txBody>
          <a:bodyPr wrap="square" lIns="0" tIns="0" rIns="0" bIns="0">
            <a:spAutoFit/>
          </a:bodyPr>
          <a:lstStyle>
            <a:lvl1pPr>
              <a:defRPr sz="4850" b="1" i="0">
                <a:solidFill>
                  <a:srgbClr val="BF0000"/>
                </a:solidFill>
                <a:latin typeface="Arial"/>
                <a:cs typeface="Arial"/>
              </a:defRPr>
            </a:lvl1pPr>
          </a:lstStyle>
          <a:p>
            <a:endParaRPr/>
          </a:p>
        </p:txBody>
      </p:sp>
      <p:sp>
        <p:nvSpPr>
          <p:cNvPr id="3" name="Holder 3"/>
          <p:cNvSpPr>
            <a:spLocks noGrp="1"/>
          </p:cNvSpPr>
          <p:nvPr>
            <p:ph type="body" idx="1"/>
          </p:nvPr>
        </p:nvSpPr>
        <p:spPr>
          <a:xfrm>
            <a:off x="1089912" y="1511385"/>
            <a:ext cx="8123555" cy="47085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ilverfrost.com/11/ftn95/ftn95_fortran_95_for_windows.aspx"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37" y="1295400"/>
            <a:ext cx="9829800" cy="858568"/>
          </a:xfrm>
          <a:prstGeom prst="rect">
            <a:avLst/>
          </a:prstGeom>
        </p:spPr>
        <p:txBody>
          <a:bodyPr vert="horz" wrap="square" lIns="0" tIns="12065" rIns="0" bIns="0" rtlCol="0">
            <a:spAutoFit/>
          </a:bodyPr>
          <a:lstStyle/>
          <a:p>
            <a:pPr marL="12700" algn="ctr">
              <a:lnSpc>
                <a:spcPct val="100000"/>
              </a:lnSpc>
              <a:spcBef>
                <a:spcPts val="95"/>
              </a:spcBef>
            </a:pPr>
            <a:r>
              <a:rPr lang="en-US" sz="5500" b="0" spc="-10" err="1">
                <a:latin typeface="Arial"/>
                <a:cs typeface="Arial"/>
              </a:rPr>
              <a:t>Tìm</a:t>
            </a:r>
            <a:r>
              <a:rPr lang="en-US" sz="5500" b="0" spc="-10">
                <a:latin typeface="Arial"/>
                <a:cs typeface="Arial"/>
              </a:rPr>
              <a:t> </a:t>
            </a:r>
            <a:r>
              <a:rPr lang="en-US" sz="5500" b="0" spc="-10" err="1">
                <a:latin typeface="Arial"/>
                <a:cs typeface="Arial"/>
              </a:rPr>
              <a:t>hiểu</a:t>
            </a:r>
            <a:r>
              <a:rPr lang="en-US" sz="5500" b="0" spc="-10">
                <a:latin typeface="Arial"/>
                <a:cs typeface="Arial"/>
              </a:rPr>
              <a:t> </a:t>
            </a:r>
            <a:r>
              <a:rPr lang="en-US" sz="5500" b="0" spc="-10" err="1">
                <a:latin typeface="Arial"/>
                <a:cs typeface="Arial"/>
              </a:rPr>
              <a:t>vê</a:t>
            </a:r>
            <a:r>
              <a:rPr lang="en-US" sz="5500" b="0" spc="-10">
                <a:latin typeface="Arial"/>
                <a:cs typeface="Arial"/>
              </a:rPr>
              <a:t>̀ </a:t>
            </a:r>
            <a:r>
              <a:rPr lang="en-US" sz="5500" b="0" spc="-10" err="1"/>
              <a:t>n</a:t>
            </a:r>
            <a:r>
              <a:rPr sz="5500" b="0" spc="-10" err="1">
                <a:latin typeface="Arial"/>
                <a:cs typeface="Arial"/>
              </a:rPr>
              <a:t>gôn</a:t>
            </a:r>
            <a:r>
              <a:rPr sz="5500" b="0" spc="-10">
                <a:latin typeface="Arial"/>
                <a:cs typeface="Arial"/>
              </a:rPr>
              <a:t> ngữ lập</a:t>
            </a:r>
            <a:r>
              <a:rPr sz="5500" b="0" spc="-35">
                <a:latin typeface="Arial"/>
                <a:cs typeface="Arial"/>
              </a:rPr>
              <a:t> </a:t>
            </a:r>
            <a:r>
              <a:rPr sz="5500" b="0" spc="-15">
                <a:latin typeface="Arial"/>
                <a:cs typeface="Arial"/>
              </a:rPr>
              <a:t>trình</a:t>
            </a:r>
            <a:endParaRPr sz="5500">
              <a:latin typeface="Arial"/>
              <a:cs typeface="Arial"/>
            </a:endParaRPr>
          </a:p>
        </p:txBody>
      </p:sp>
      <p:sp>
        <p:nvSpPr>
          <p:cNvPr id="3" name="object 3"/>
          <p:cNvSpPr txBox="1"/>
          <p:nvPr/>
        </p:nvSpPr>
        <p:spPr>
          <a:xfrm>
            <a:off x="3352800" y="2209800"/>
            <a:ext cx="3425190" cy="863600"/>
          </a:xfrm>
          <a:prstGeom prst="rect">
            <a:avLst/>
          </a:prstGeom>
        </p:spPr>
        <p:txBody>
          <a:bodyPr vert="horz" wrap="square" lIns="0" tIns="12065" rIns="0" bIns="0" rtlCol="0">
            <a:spAutoFit/>
          </a:bodyPr>
          <a:lstStyle/>
          <a:p>
            <a:pPr marL="12700">
              <a:lnSpc>
                <a:spcPct val="100000"/>
              </a:lnSpc>
              <a:spcBef>
                <a:spcPts val="95"/>
              </a:spcBef>
            </a:pPr>
            <a:r>
              <a:rPr sz="5500" b="1" spc="-5">
                <a:solidFill>
                  <a:srgbClr val="BF0000"/>
                </a:solidFill>
                <a:latin typeface="Arial"/>
                <a:cs typeface="Arial"/>
              </a:rPr>
              <a:t>F</a:t>
            </a:r>
            <a:r>
              <a:rPr sz="5500" b="1" spc="-10">
                <a:solidFill>
                  <a:srgbClr val="BF0000"/>
                </a:solidFill>
                <a:latin typeface="Arial"/>
                <a:cs typeface="Arial"/>
              </a:rPr>
              <a:t>O</a:t>
            </a:r>
            <a:r>
              <a:rPr sz="5500" b="1" spc="-15">
                <a:solidFill>
                  <a:srgbClr val="BF0000"/>
                </a:solidFill>
                <a:latin typeface="Arial"/>
                <a:cs typeface="Arial"/>
              </a:rPr>
              <a:t>R</a:t>
            </a:r>
            <a:r>
              <a:rPr sz="5500" b="1" spc="-50">
                <a:solidFill>
                  <a:srgbClr val="BF0000"/>
                </a:solidFill>
                <a:latin typeface="Arial"/>
                <a:cs typeface="Arial"/>
              </a:rPr>
              <a:t>T</a:t>
            </a:r>
            <a:r>
              <a:rPr sz="5500" b="1" spc="-15">
                <a:solidFill>
                  <a:srgbClr val="BF0000"/>
                </a:solidFill>
                <a:latin typeface="Arial"/>
                <a:cs typeface="Arial"/>
              </a:rPr>
              <a:t>R</a:t>
            </a:r>
            <a:r>
              <a:rPr sz="5500" b="1" spc="-40">
                <a:solidFill>
                  <a:srgbClr val="BF0000"/>
                </a:solidFill>
                <a:latin typeface="Arial"/>
                <a:cs typeface="Arial"/>
              </a:rPr>
              <a:t>A</a:t>
            </a:r>
            <a:r>
              <a:rPr sz="5500" b="1" spc="-5">
                <a:solidFill>
                  <a:srgbClr val="BF0000"/>
                </a:solidFill>
                <a:latin typeface="Arial"/>
                <a:cs typeface="Arial"/>
              </a:rPr>
              <a:t>N</a:t>
            </a:r>
            <a:endParaRPr sz="5500">
              <a:latin typeface="Arial"/>
              <a:cs typeface="Arial"/>
            </a:endParaRPr>
          </a:p>
        </p:txBody>
      </p:sp>
      <p:sp>
        <p:nvSpPr>
          <p:cNvPr id="4" name="object 4"/>
          <p:cNvSpPr txBox="1"/>
          <p:nvPr/>
        </p:nvSpPr>
        <p:spPr>
          <a:xfrm>
            <a:off x="5074920" y="4495800"/>
            <a:ext cx="4124325" cy="1745350"/>
          </a:xfrm>
          <a:prstGeom prst="rect">
            <a:avLst/>
          </a:prstGeom>
        </p:spPr>
        <p:txBody>
          <a:bodyPr vert="horz" wrap="square" lIns="0" tIns="13970" rIns="0" bIns="0" rtlCol="0">
            <a:spAutoFit/>
          </a:bodyPr>
          <a:lstStyle/>
          <a:p>
            <a:pPr marL="12700" algn="ctr">
              <a:lnSpc>
                <a:spcPct val="100000"/>
              </a:lnSpc>
              <a:spcBef>
                <a:spcPts val="110"/>
              </a:spcBef>
            </a:pPr>
            <a:r>
              <a:rPr lang="en-US" sz="2750">
                <a:solidFill>
                  <a:srgbClr val="323298"/>
                </a:solidFill>
                <a:latin typeface="Arial"/>
                <a:cs typeface="Arial"/>
              </a:rPr>
              <a:t>    </a:t>
            </a:r>
            <a:r>
              <a:rPr lang="en-US" sz="2750" err="1">
                <a:solidFill>
                  <a:srgbClr val="323298"/>
                </a:solidFill>
                <a:latin typeface="Arial"/>
                <a:cs typeface="Arial"/>
              </a:rPr>
              <a:t>Nhóm</a:t>
            </a:r>
            <a:r>
              <a:rPr lang="en-US" sz="2750">
                <a:solidFill>
                  <a:srgbClr val="323298"/>
                </a:solidFill>
                <a:latin typeface="Arial"/>
                <a:cs typeface="Arial"/>
              </a:rPr>
              <a:t> 1:</a:t>
            </a:r>
          </a:p>
          <a:p>
            <a:pPr marL="12700" algn="ctr">
              <a:lnSpc>
                <a:spcPct val="100000"/>
              </a:lnSpc>
              <a:spcBef>
                <a:spcPts val="110"/>
              </a:spcBef>
            </a:pPr>
            <a:r>
              <a:rPr lang="en-US" sz="2750">
                <a:solidFill>
                  <a:srgbClr val="323298"/>
                </a:solidFill>
                <a:latin typeface="Arial"/>
                <a:cs typeface="Arial"/>
              </a:rPr>
              <a:t> 1. </a:t>
            </a:r>
            <a:r>
              <a:rPr lang="en-US" sz="2750" err="1">
                <a:solidFill>
                  <a:srgbClr val="323298"/>
                </a:solidFill>
                <a:latin typeface="Arial"/>
                <a:cs typeface="Arial"/>
              </a:rPr>
              <a:t>Nguyễn</a:t>
            </a:r>
            <a:r>
              <a:rPr lang="en-US" sz="2750">
                <a:solidFill>
                  <a:srgbClr val="323298"/>
                </a:solidFill>
                <a:latin typeface="Arial"/>
                <a:cs typeface="Arial"/>
              </a:rPr>
              <a:t> Bá An</a:t>
            </a:r>
          </a:p>
          <a:p>
            <a:pPr marL="12700" algn="ctr">
              <a:lnSpc>
                <a:spcPct val="100000"/>
              </a:lnSpc>
              <a:spcBef>
                <a:spcPts val="110"/>
              </a:spcBef>
            </a:pPr>
            <a:r>
              <a:rPr lang="en-US" sz="2750">
                <a:solidFill>
                  <a:srgbClr val="323298"/>
                </a:solidFill>
                <a:latin typeface="Arial"/>
                <a:cs typeface="Arial"/>
              </a:rPr>
              <a:t>     2. </a:t>
            </a:r>
            <a:r>
              <a:rPr lang="en-US" sz="2750" err="1">
                <a:solidFill>
                  <a:srgbClr val="323298"/>
                </a:solidFill>
                <a:latin typeface="Arial"/>
                <a:cs typeface="Arial"/>
              </a:rPr>
              <a:t>Nguyễn</a:t>
            </a:r>
            <a:r>
              <a:rPr lang="en-US" sz="2750">
                <a:solidFill>
                  <a:srgbClr val="323298"/>
                </a:solidFill>
                <a:latin typeface="Arial"/>
                <a:cs typeface="Arial"/>
              </a:rPr>
              <a:t> </a:t>
            </a:r>
            <a:r>
              <a:rPr lang="en-US" sz="2750" err="1">
                <a:solidFill>
                  <a:srgbClr val="323298"/>
                </a:solidFill>
                <a:latin typeface="Arial"/>
                <a:cs typeface="Arial"/>
              </a:rPr>
              <a:t>Thê</a:t>
            </a:r>
            <a:r>
              <a:rPr lang="en-US" sz="2750">
                <a:solidFill>
                  <a:srgbClr val="323298"/>
                </a:solidFill>
                <a:latin typeface="Arial"/>
                <a:cs typeface="Arial"/>
              </a:rPr>
              <a:t>́ </a:t>
            </a:r>
            <a:r>
              <a:rPr lang="en-US" sz="2750" err="1">
                <a:solidFill>
                  <a:srgbClr val="323298"/>
                </a:solidFill>
                <a:latin typeface="Arial"/>
                <a:cs typeface="Arial"/>
              </a:rPr>
              <a:t>Anh</a:t>
            </a:r>
            <a:endParaRPr lang="en-US" sz="2750">
              <a:solidFill>
                <a:srgbClr val="323298"/>
              </a:solidFill>
              <a:latin typeface="Arial"/>
              <a:cs typeface="Arial"/>
            </a:endParaRPr>
          </a:p>
          <a:p>
            <a:pPr marL="12700" algn="ctr">
              <a:lnSpc>
                <a:spcPct val="100000"/>
              </a:lnSpc>
              <a:spcBef>
                <a:spcPts val="110"/>
              </a:spcBef>
            </a:pPr>
            <a:r>
              <a:rPr lang="en-US" sz="2750">
                <a:solidFill>
                  <a:srgbClr val="323298"/>
                </a:solidFill>
                <a:latin typeface="Arial"/>
                <a:cs typeface="Arial"/>
              </a:rPr>
              <a:t>   3. </a:t>
            </a:r>
            <a:r>
              <a:rPr lang="en-US" sz="2750" err="1">
                <a:solidFill>
                  <a:srgbClr val="323298"/>
                </a:solidFill>
                <a:latin typeface="Arial"/>
                <a:cs typeface="Arial"/>
              </a:rPr>
              <a:t>Trần</a:t>
            </a:r>
            <a:r>
              <a:rPr lang="en-US" sz="2750">
                <a:solidFill>
                  <a:srgbClr val="323298"/>
                </a:solidFill>
                <a:latin typeface="Arial"/>
                <a:cs typeface="Arial"/>
              </a:rPr>
              <a:t> </a:t>
            </a:r>
            <a:r>
              <a:rPr lang="en-US" sz="2750" err="1">
                <a:solidFill>
                  <a:srgbClr val="323298"/>
                </a:solidFill>
                <a:latin typeface="Arial"/>
                <a:cs typeface="Arial"/>
              </a:rPr>
              <a:t>Văn</a:t>
            </a:r>
            <a:r>
              <a:rPr lang="en-US" sz="2750">
                <a:solidFill>
                  <a:srgbClr val="323298"/>
                </a:solidFill>
                <a:latin typeface="Arial"/>
                <a:cs typeface="Arial"/>
              </a:rPr>
              <a:t> </a:t>
            </a:r>
            <a:r>
              <a:rPr lang="en-US" sz="2750" err="1">
                <a:solidFill>
                  <a:srgbClr val="323298"/>
                </a:solidFill>
                <a:latin typeface="Arial"/>
                <a:cs typeface="Arial"/>
              </a:rPr>
              <a:t>Chức</a:t>
            </a:r>
            <a:endParaRPr sz="275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1. Sử dụng </a:t>
            </a:r>
            <a:r>
              <a:rPr lang="en-US" sz="2400" b="1">
                <a:solidFill>
                  <a:srgbClr val="2F0EBC"/>
                </a:solidFill>
              </a:rPr>
              <a:t>COMPILER FTN95</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 b. Sử dụng</a:t>
            </a:r>
            <a:endParaRPr lang="en-US" sz="2000">
              <a:solidFill>
                <a:srgbClr val="2F0EBC"/>
              </a:solidFill>
            </a:endParaRPr>
          </a:p>
        </p:txBody>
      </p:sp>
      <p:sp>
        <p:nvSpPr>
          <p:cNvPr id="9" name="object 3"/>
          <p:cNvSpPr txBox="1"/>
          <p:nvPr/>
        </p:nvSpPr>
        <p:spPr>
          <a:xfrm>
            <a:off x="1066800" y="2067795"/>
            <a:ext cx="8839200" cy="640560"/>
          </a:xfrm>
          <a:prstGeom prst="rect">
            <a:avLst/>
          </a:prstGeom>
        </p:spPr>
        <p:txBody>
          <a:bodyPr vert="horz" wrap="square" lIns="0" tIns="12065" rIns="0" bIns="0" rtlCol="0">
            <a:spAutoFit/>
          </a:bodyPr>
          <a:lstStyle/>
          <a:p>
            <a:pPr marL="12700">
              <a:lnSpc>
                <a:spcPct val="100000"/>
              </a:lnSpc>
              <a:spcBef>
                <a:spcPts val="95"/>
              </a:spcBef>
            </a:pPr>
            <a:r>
              <a:rPr lang="en-US" sz="2000">
                <a:solidFill>
                  <a:srgbClr val="2F0EBC"/>
                </a:solidFill>
              </a:rPr>
              <a:t>Kết quả đạt được là: </a:t>
            </a:r>
            <a:endParaRPr lang="en-US" sz="2000" b="1">
              <a:solidFill>
                <a:srgbClr val="2F0EBC"/>
              </a:solidFill>
              <a:latin typeface="Arial"/>
              <a:cs typeface="Arial"/>
            </a:endParaRPr>
          </a:p>
          <a:p>
            <a:pPr marL="12700">
              <a:lnSpc>
                <a:spcPct val="100000"/>
              </a:lnSpc>
              <a:spcBef>
                <a:spcPts val="95"/>
              </a:spcBef>
            </a:pPr>
            <a:endParaRPr lang="en-US" sz="2000">
              <a:solidFill>
                <a:srgbClr val="2F0EBC"/>
              </a:solidFill>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186498" y="2590800"/>
            <a:ext cx="7094853" cy="4927125"/>
          </a:xfrm>
          <a:prstGeom prst="rect">
            <a:avLst/>
          </a:prstGeom>
          <a:noFill/>
          <a:ln>
            <a:noFill/>
          </a:ln>
        </p:spPr>
      </p:pic>
    </p:spTree>
    <p:extLst>
      <p:ext uri="{BB962C8B-B14F-4D97-AF65-F5344CB8AC3E}">
        <p14:creationId xmlns:p14="http://schemas.microsoft.com/office/powerpoint/2010/main" val="404624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lvl="0"/>
            <a:r>
              <a:rPr lang="en-US" sz="2400" b="1">
                <a:solidFill>
                  <a:srgbClr val="2F0EBC"/>
                </a:solidFill>
                <a:latin typeface="Arial"/>
                <a:cs typeface="Arial"/>
              </a:rPr>
              <a:t>2. </a:t>
            </a:r>
            <a:r>
              <a:rPr lang="vi-VN" sz="2400" b="1">
                <a:solidFill>
                  <a:srgbClr val="2F0EBC"/>
                </a:solidFill>
              </a:rPr>
              <a:t>Sử dụng 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a. Cài đặt</a:t>
            </a:r>
            <a:endParaRPr lang="en-US" sz="2000">
              <a:solidFill>
                <a:srgbClr val="2F0EBC"/>
              </a:solidFill>
            </a:endParaRPr>
          </a:p>
        </p:txBody>
      </p:sp>
      <p:sp>
        <p:nvSpPr>
          <p:cNvPr id="9" name="object 3"/>
          <p:cNvSpPr txBox="1"/>
          <p:nvPr/>
        </p:nvSpPr>
        <p:spPr>
          <a:xfrm>
            <a:off x="1066800" y="2067795"/>
            <a:ext cx="78486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Bước 1: Vào link </a:t>
            </a:r>
            <a:r>
              <a:rPr lang="vi-VN" sz="2000" u="sng">
                <a:solidFill>
                  <a:srgbClr val="2F0EBC"/>
                </a:solidFill>
              </a:rPr>
              <a:t>codebocks.org</a:t>
            </a:r>
            <a:endParaRPr lang="en-US" sz="2000" u="sng">
              <a:solidFill>
                <a:srgbClr val="2F0EBC"/>
              </a:solidFill>
            </a:endParaRPr>
          </a:p>
        </p:txBody>
      </p:sp>
      <p:sp>
        <p:nvSpPr>
          <p:cNvPr id="10" name="object 3"/>
          <p:cNvSpPr txBox="1"/>
          <p:nvPr/>
        </p:nvSpPr>
        <p:spPr>
          <a:xfrm>
            <a:off x="1066800" y="2743200"/>
            <a:ext cx="8534401" cy="627736"/>
          </a:xfrm>
          <a:prstGeom prst="rect">
            <a:avLst/>
          </a:prstGeom>
        </p:spPr>
        <p:txBody>
          <a:bodyPr vert="horz" wrap="square" lIns="0" tIns="12065" rIns="0" bIns="0" rtlCol="0">
            <a:spAutoFit/>
          </a:bodyPr>
          <a:lstStyle/>
          <a:p>
            <a:r>
              <a:rPr lang="en-US" sz="2000" b="1">
                <a:solidFill>
                  <a:srgbClr val="2F0EBC"/>
                </a:solidFill>
                <a:latin typeface="Arial"/>
                <a:cs typeface="Arial"/>
              </a:rPr>
              <a:t>Bước 2: </a:t>
            </a:r>
            <a:r>
              <a:rPr lang="en-US" sz="2000">
                <a:solidFill>
                  <a:srgbClr val="2F0EBC"/>
                </a:solidFill>
              </a:rPr>
              <a:t>Chọn D</a:t>
            </a:r>
            <a:r>
              <a:rPr lang="vi-VN" sz="2000">
                <a:solidFill>
                  <a:srgbClr val="2F0EBC"/>
                </a:solidFill>
              </a:rPr>
              <a:t>owload -&gt; </a:t>
            </a:r>
            <a:r>
              <a:rPr lang="en-US" sz="2000">
                <a:solidFill>
                  <a:srgbClr val="2F0EBC"/>
                </a:solidFill>
              </a:rPr>
              <a:t>B</a:t>
            </a:r>
            <a:r>
              <a:rPr lang="vi-VN" sz="2000">
                <a:solidFill>
                  <a:srgbClr val="2F0EBC"/>
                </a:solidFill>
              </a:rPr>
              <a:t>inaries -&gt;</a:t>
            </a:r>
            <a:r>
              <a:rPr lang="en-US" sz="2000">
                <a:solidFill>
                  <a:srgbClr val="2F0EBC"/>
                </a:solidFill>
              </a:rPr>
              <a:t> codeblocks-17.12mingw_fortran-setup.exe</a:t>
            </a:r>
          </a:p>
        </p:txBody>
      </p:sp>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84308"/>
            <a:ext cx="7391400" cy="3854691"/>
          </a:xfrm>
          <a:prstGeom prst="rect">
            <a:avLst/>
          </a:prstGeom>
          <a:noFill/>
          <a:ln>
            <a:noFill/>
          </a:ln>
        </p:spPr>
      </p:pic>
    </p:spTree>
    <p:extLst>
      <p:ext uri="{BB962C8B-B14F-4D97-AF65-F5344CB8AC3E}">
        <p14:creationId xmlns:p14="http://schemas.microsoft.com/office/powerpoint/2010/main" val="553494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2. Sử dụng </a:t>
            </a:r>
            <a:r>
              <a:rPr lang="vi-VN" sz="2400" b="1">
                <a:solidFill>
                  <a:srgbClr val="2F0EBC"/>
                </a:solidFill>
              </a:rPr>
              <a:t>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a. Cài đặt</a:t>
            </a:r>
            <a:endParaRPr lang="en-US" sz="2000">
              <a:solidFill>
                <a:srgbClr val="2F0EBC"/>
              </a:solidFill>
            </a:endParaRPr>
          </a:p>
        </p:txBody>
      </p:sp>
      <p:sp>
        <p:nvSpPr>
          <p:cNvPr id="9" name="object 3"/>
          <p:cNvSpPr txBox="1"/>
          <p:nvPr/>
        </p:nvSpPr>
        <p:spPr>
          <a:xfrm>
            <a:off x="1066800" y="2067795"/>
            <a:ext cx="78486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Bước 3: Sau khi tải ta tiến hành cài đặt. Đây là giao diện</a:t>
            </a:r>
            <a:endParaRPr lang="en-US" sz="2000">
              <a:solidFill>
                <a:srgbClr val="2F0EBC"/>
              </a:solidFill>
            </a:endParaRPr>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399" y="2895600"/>
            <a:ext cx="7272337" cy="4495800"/>
          </a:xfrm>
          <a:prstGeom prst="rect">
            <a:avLst/>
          </a:prstGeom>
          <a:noFill/>
          <a:ln>
            <a:noFill/>
          </a:ln>
        </p:spPr>
      </p:pic>
    </p:spTree>
    <p:extLst>
      <p:ext uri="{BB962C8B-B14F-4D97-AF65-F5344CB8AC3E}">
        <p14:creationId xmlns:p14="http://schemas.microsoft.com/office/powerpoint/2010/main" val="553494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2. Sử dụng </a:t>
            </a:r>
            <a:r>
              <a:rPr lang="vi-VN" sz="2400" b="1">
                <a:solidFill>
                  <a:srgbClr val="2F0EBC"/>
                </a:solidFill>
              </a:rPr>
              <a:t>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a. Cài đặt</a:t>
            </a:r>
            <a:endParaRPr lang="en-US" sz="2000">
              <a:solidFill>
                <a:srgbClr val="2F0EBC"/>
              </a:solidFill>
            </a:endParaRPr>
          </a:p>
        </p:txBody>
      </p:sp>
      <p:sp>
        <p:nvSpPr>
          <p:cNvPr id="9" name="object 3"/>
          <p:cNvSpPr txBox="1"/>
          <p:nvPr/>
        </p:nvSpPr>
        <p:spPr>
          <a:xfrm>
            <a:off x="1066800" y="2067795"/>
            <a:ext cx="7848600" cy="961161"/>
          </a:xfrm>
          <a:prstGeom prst="rect">
            <a:avLst/>
          </a:prstGeom>
        </p:spPr>
        <p:txBody>
          <a:bodyPr vert="horz" wrap="square" lIns="0" tIns="12065" rIns="0" bIns="0" rtlCol="0">
            <a:spAutoFit/>
          </a:bodyPr>
          <a:lstStyle/>
          <a:p>
            <a:pPr marL="12700">
              <a:spcBef>
                <a:spcPts val="95"/>
              </a:spcBef>
            </a:pPr>
            <a:r>
              <a:rPr lang="en-US" sz="2000" b="1">
                <a:solidFill>
                  <a:srgbClr val="2F0EBC"/>
                </a:solidFill>
                <a:latin typeface="Arial"/>
                <a:cs typeface="Arial"/>
              </a:rPr>
              <a:t>Để chương trình chạy được ta tiếp tục setting.</a:t>
            </a:r>
          </a:p>
          <a:p>
            <a:pPr marL="12700">
              <a:spcBef>
                <a:spcPts val="95"/>
              </a:spcBef>
            </a:pPr>
            <a:r>
              <a:rPr lang="vi-VN" sz="2000">
                <a:solidFill>
                  <a:srgbClr val="2F0EBC"/>
                </a:solidFill>
              </a:rPr>
              <a:t>Chọn setting -&gt; compiler</a:t>
            </a:r>
            <a:endParaRPr lang="en-US" sz="2000">
              <a:solidFill>
                <a:srgbClr val="2F0EBC"/>
              </a:solidFill>
            </a:endParaRPr>
          </a:p>
          <a:p>
            <a:pPr marL="12700">
              <a:lnSpc>
                <a:spcPct val="100000"/>
              </a:lnSpc>
              <a:spcBef>
                <a:spcPts val="95"/>
              </a:spcBef>
            </a:pPr>
            <a:endParaRPr lang="en-US" sz="2000">
              <a:solidFill>
                <a:srgbClr val="2F0EBC"/>
              </a:solidFill>
            </a:endParaRPr>
          </a:p>
        </p:txBody>
      </p:sp>
      <p:pic>
        <p:nvPicPr>
          <p:cNvPr id="8" name="Picture 7"/>
          <p:cNvPicPr/>
          <p:nvPr/>
        </p:nvPicPr>
        <p:blipFill>
          <a:blip r:embed="rId3"/>
          <a:stretch>
            <a:fillRect/>
          </a:stretch>
        </p:blipFill>
        <p:spPr>
          <a:xfrm>
            <a:off x="1294127" y="2819400"/>
            <a:ext cx="7134225" cy="4419600"/>
          </a:xfrm>
          <a:prstGeom prst="rect">
            <a:avLst/>
          </a:prstGeom>
        </p:spPr>
      </p:pic>
    </p:spTree>
    <p:extLst>
      <p:ext uri="{BB962C8B-B14F-4D97-AF65-F5344CB8AC3E}">
        <p14:creationId xmlns:p14="http://schemas.microsoft.com/office/powerpoint/2010/main" val="172673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2. Sử dụng </a:t>
            </a:r>
            <a:r>
              <a:rPr lang="vi-VN" sz="2400" b="1">
                <a:solidFill>
                  <a:srgbClr val="2F0EBC"/>
                </a:solidFill>
              </a:rPr>
              <a:t>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a. Cài đặt</a:t>
            </a:r>
            <a:endParaRPr lang="en-US" sz="2000">
              <a:solidFill>
                <a:srgbClr val="2F0EBC"/>
              </a:solidFill>
            </a:endParaRPr>
          </a:p>
        </p:txBody>
      </p:sp>
      <p:sp>
        <p:nvSpPr>
          <p:cNvPr id="9" name="object 3"/>
          <p:cNvSpPr txBox="1"/>
          <p:nvPr/>
        </p:nvSpPr>
        <p:spPr>
          <a:xfrm>
            <a:off x="1066800" y="2067795"/>
            <a:ext cx="7848600" cy="627736"/>
          </a:xfrm>
          <a:prstGeom prst="rect">
            <a:avLst/>
          </a:prstGeom>
        </p:spPr>
        <p:txBody>
          <a:bodyPr vert="horz" wrap="square" lIns="0" tIns="12065" rIns="0" bIns="0" rtlCol="0">
            <a:spAutoFit/>
          </a:bodyPr>
          <a:lstStyle/>
          <a:p>
            <a:r>
              <a:rPr lang="vi-VN" sz="2000">
                <a:solidFill>
                  <a:srgbClr val="2F0EBC"/>
                </a:solidFill>
              </a:rPr>
              <a:t>Tại select compiler chọn GNU  Fortran compiler -&gt; set a default.</a:t>
            </a:r>
            <a:endParaRPr lang="en-US" sz="2000">
              <a:solidFill>
                <a:srgbClr val="2F0EBC"/>
              </a:solidFill>
            </a:endParaRPr>
          </a:p>
          <a:p>
            <a:r>
              <a:rPr lang="vi-VN" sz="2000">
                <a:solidFill>
                  <a:srgbClr val="2F0EBC"/>
                </a:solidFill>
              </a:rPr>
              <a:t>Sau đó chọn Toolchain executables</a:t>
            </a:r>
            <a:endParaRPr lang="en-US" sz="2000">
              <a:solidFill>
                <a:srgbClr val="2F0EBC"/>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695531"/>
            <a:ext cx="7315199" cy="4467268"/>
          </a:xfrm>
          <a:prstGeom prst="rect">
            <a:avLst/>
          </a:prstGeom>
          <a:noFill/>
          <a:ln>
            <a:noFill/>
          </a:ln>
        </p:spPr>
      </p:pic>
    </p:spTree>
    <p:extLst>
      <p:ext uri="{BB962C8B-B14F-4D97-AF65-F5344CB8AC3E}">
        <p14:creationId xmlns:p14="http://schemas.microsoft.com/office/powerpoint/2010/main" val="172673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2. Sử dụng </a:t>
            </a:r>
            <a:r>
              <a:rPr lang="vi-VN" sz="2400" b="1">
                <a:solidFill>
                  <a:srgbClr val="2F0EBC"/>
                </a:solidFill>
              </a:rPr>
              <a:t>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995362" y="1714757"/>
            <a:ext cx="8382000" cy="400110"/>
          </a:xfrm>
          <a:prstGeom prst="rect">
            <a:avLst/>
          </a:prstGeom>
          <a:noFill/>
        </p:spPr>
        <p:txBody>
          <a:bodyPr wrap="square" rtlCol="0">
            <a:spAutoFit/>
          </a:bodyPr>
          <a:lstStyle/>
          <a:p>
            <a:r>
              <a:rPr lang="vi-VN" sz="2000">
                <a:solidFill>
                  <a:srgbClr val="2F0EBC"/>
                </a:solidFill>
                <a:latin typeface="Arial (Body)"/>
              </a:rPr>
              <a:t>Chọn </a:t>
            </a:r>
            <a:r>
              <a:rPr lang="en-US" sz="2000">
                <a:solidFill>
                  <a:srgbClr val="2F0EBC"/>
                </a:solidFill>
                <a:latin typeface="Arial (Body)"/>
              </a:rPr>
              <a:t>Fi</a:t>
            </a:r>
            <a:r>
              <a:rPr lang="vi-VN" sz="2000">
                <a:solidFill>
                  <a:srgbClr val="2F0EBC"/>
                </a:solidFill>
                <a:latin typeface="Arial (Body)"/>
              </a:rPr>
              <a:t>le-&gt; </a:t>
            </a:r>
            <a:r>
              <a:rPr lang="en-US" sz="2000">
                <a:solidFill>
                  <a:srgbClr val="2F0EBC"/>
                </a:solidFill>
                <a:latin typeface="Arial (Body)"/>
              </a:rPr>
              <a:t>N</a:t>
            </a:r>
            <a:r>
              <a:rPr lang="vi-VN" sz="2000">
                <a:solidFill>
                  <a:srgbClr val="2F0EBC"/>
                </a:solidFill>
                <a:latin typeface="Arial (Body)"/>
              </a:rPr>
              <a:t>ew or </a:t>
            </a:r>
            <a:r>
              <a:rPr lang="en-US" sz="2000">
                <a:solidFill>
                  <a:srgbClr val="2F0EBC"/>
                </a:solidFill>
                <a:latin typeface="Arial (Body)"/>
              </a:rPr>
              <a:t>C</a:t>
            </a:r>
            <a:r>
              <a:rPr lang="vi-VN" sz="2000">
                <a:solidFill>
                  <a:srgbClr val="2F0EBC"/>
                </a:solidFill>
                <a:latin typeface="Arial (Body)"/>
              </a:rPr>
              <a:t>trl + </a:t>
            </a:r>
            <a:r>
              <a:rPr lang="en-US" sz="2000">
                <a:solidFill>
                  <a:srgbClr val="2F0EBC"/>
                </a:solidFill>
                <a:latin typeface="Arial (Body)"/>
              </a:rPr>
              <a:t>S</a:t>
            </a:r>
            <a:r>
              <a:rPr lang="vi-VN" sz="2000">
                <a:solidFill>
                  <a:srgbClr val="2F0EBC"/>
                </a:solidFill>
                <a:latin typeface="Arial (Body)"/>
              </a:rPr>
              <a:t>hift + </a:t>
            </a:r>
            <a:r>
              <a:rPr lang="en-US" sz="2000">
                <a:solidFill>
                  <a:srgbClr val="2F0EBC"/>
                </a:solidFill>
                <a:latin typeface="Arial (Body)"/>
              </a:rPr>
              <a:t>N</a:t>
            </a:r>
          </a:p>
        </p:txBody>
      </p:sp>
      <p:sp>
        <p:nvSpPr>
          <p:cNvPr id="7" name="TextBox 6"/>
          <p:cNvSpPr txBox="1"/>
          <p:nvPr/>
        </p:nvSpPr>
        <p:spPr>
          <a:xfrm>
            <a:off x="923924" y="2143442"/>
            <a:ext cx="8382000" cy="1631216"/>
          </a:xfrm>
          <a:prstGeom prst="rect">
            <a:avLst/>
          </a:prstGeom>
          <a:noFill/>
        </p:spPr>
        <p:txBody>
          <a:bodyPr wrap="square" rtlCol="0">
            <a:spAutoFit/>
          </a:bodyPr>
          <a:lstStyle/>
          <a:p>
            <a:r>
              <a:rPr lang="en-US" sz="2000">
                <a:solidFill>
                  <a:srgbClr val="2F0EBC"/>
                </a:solidFill>
                <a:latin typeface="Arial (Body)"/>
              </a:rPr>
              <a:t>T</a:t>
            </a:r>
            <a:r>
              <a:rPr lang="vi-VN" sz="2000">
                <a:solidFill>
                  <a:srgbClr val="2F0EBC"/>
                </a:solidFill>
                <a:latin typeface="Arial (Body)"/>
              </a:rPr>
              <a:t>ạo  một chương trình helloworld</a:t>
            </a:r>
            <a:r>
              <a:rPr lang="en-US" sz="2000">
                <a:solidFill>
                  <a:srgbClr val="2F0EBC"/>
                </a:solidFill>
                <a:latin typeface="Arial (Body)"/>
              </a:rPr>
              <a:t>:</a:t>
            </a:r>
          </a:p>
          <a:p>
            <a:pPr algn="ctr"/>
            <a:r>
              <a:rPr lang="vi-VN" sz="2000" b="1">
                <a:solidFill>
                  <a:srgbClr val="2F0EBC"/>
                </a:solidFill>
                <a:latin typeface="Arial (Body)"/>
              </a:rPr>
              <a:t>program heloworld</a:t>
            </a:r>
            <a:endParaRPr lang="en-US" sz="2000">
              <a:solidFill>
                <a:srgbClr val="2F0EBC"/>
              </a:solidFill>
              <a:latin typeface="Arial (Body)"/>
            </a:endParaRPr>
          </a:p>
          <a:p>
            <a:r>
              <a:rPr lang="vi-VN" sz="2000" b="1">
                <a:solidFill>
                  <a:srgbClr val="2F0EBC"/>
                </a:solidFill>
                <a:latin typeface="Arial (Body)"/>
              </a:rPr>
              <a:t>    </a:t>
            </a:r>
            <a:r>
              <a:rPr lang="en-US" sz="2000" b="1">
                <a:solidFill>
                  <a:srgbClr val="2F0EBC"/>
                </a:solidFill>
                <a:latin typeface="Arial (Body)"/>
              </a:rPr>
              <a:t>			  </a:t>
            </a:r>
            <a:r>
              <a:rPr lang="vi-VN" sz="2000" b="1">
                <a:solidFill>
                  <a:srgbClr val="2F0EBC"/>
                </a:solidFill>
                <a:latin typeface="Arial (Body)"/>
              </a:rPr>
              <a:t>print*, 'hello world'</a:t>
            </a:r>
            <a:endParaRPr lang="en-US" sz="2000">
              <a:solidFill>
                <a:srgbClr val="2F0EBC"/>
              </a:solidFill>
              <a:latin typeface="Arial (Body)"/>
            </a:endParaRPr>
          </a:p>
          <a:p>
            <a:r>
              <a:rPr lang="en-US" sz="2000" b="1">
                <a:solidFill>
                  <a:srgbClr val="2F0EBC"/>
                </a:solidFill>
                <a:latin typeface="Arial (Body)"/>
              </a:rPr>
              <a:t>			  </a:t>
            </a:r>
            <a:r>
              <a:rPr lang="vi-VN" sz="2000" b="1">
                <a:solidFill>
                  <a:srgbClr val="2F0EBC"/>
                </a:solidFill>
                <a:latin typeface="Arial (Body)"/>
              </a:rPr>
              <a:t>end program</a:t>
            </a:r>
            <a:endParaRPr lang="en-US" sz="2000">
              <a:solidFill>
                <a:srgbClr val="2F0EBC"/>
              </a:solidFill>
              <a:latin typeface="Arial (Body)"/>
            </a:endParaRPr>
          </a:p>
          <a:p>
            <a:pPr lvl="0"/>
            <a:r>
              <a:rPr lang="en-US" sz="2000" b="1">
                <a:solidFill>
                  <a:srgbClr val="2F0EBC"/>
                </a:solidFill>
                <a:latin typeface="Arial (Body)"/>
              </a:rPr>
              <a:t>Ấ</a:t>
            </a:r>
            <a:r>
              <a:rPr lang="vi-VN" sz="2000" b="1">
                <a:solidFill>
                  <a:srgbClr val="2F0EBC"/>
                </a:solidFill>
                <a:latin typeface="Arial (Body)"/>
              </a:rPr>
              <a:t>n ctrl + s lưa file dưới dạng tênfile.f90.</a:t>
            </a:r>
            <a:endParaRPr lang="en-US" sz="2000">
              <a:solidFill>
                <a:srgbClr val="2F0EBC"/>
              </a:solidFill>
              <a:latin typeface="Arial (Body)"/>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995362" y="3807994"/>
            <a:ext cx="7767638" cy="3659605"/>
          </a:xfrm>
          <a:prstGeom prst="rect">
            <a:avLst/>
          </a:prstGeom>
        </p:spPr>
      </p:pic>
    </p:spTree>
    <p:extLst>
      <p:ext uri="{BB962C8B-B14F-4D97-AF65-F5344CB8AC3E}">
        <p14:creationId xmlns:p14="http://schemas.microsoft.com/office/powerpoint/2010/main" val="332019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2. Sử dụng </a:t>
            </a:r>
            <a:r>
              <a:rPr lang="vi-VN" sz="2400" b="1">
                <a:solidFill>
                  <a:srgbClr val="2F0EBC"/>
                </a:solidFill>
              </a:rPr>
              <a:t>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990600" y="1981200"/>
            <a:ext cx="5280613" cy="400110"/>
          </a:xfrm>
          <a:prstGeom prst="rect">
            <a:avLst/>
          </a:prstGeom>
          <a:noFill/>
        </p:spPr>
        <p:txBody>
          <a:bodyPr wrap="none" rtlCol="0">
            <a:spAutoFit/>
          </a:bodyPr>
          <a:lstStyle/>
          <a:p>
            <a:r>
              <a:rPr lang="en-US" sz="2000" b="1">
                <a:solidFill>
                  <a:srgbClr val="2F0EBC"/>
                </a:solidFill>
                <a:latin typeface="Arial (Body)"/>
              </a:rPr>
              <a:t>C</a:t>
            </a:r>
            <a:r>
              <a:rPr lang="vi-VN" sz="2000" b="1">
                <a:solidFill>
                  <a:srgbClr val="2F0EBC"/>
                </a:solidFill>
                <a:latin typeface="Arial (Body)"/>
              </a:rPr>
              <a:t>hương trình in ra dòng chữ hello world</a:t>
            </a:r>
            <a:endParaRPr lang="en-US" sz="2000">
              <a:solidFill>
                <a:srgbClr val="2F0EBC"/>
              </a:solidFill>
              <a:latin typeface="Arial (Body)"/>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71537" y="2641600"/>
            <a:ext cx="7967663" cy="4673600"/>
          </a:xfrm>
          <a:prstGeom prst="rect">
            <a:avLst/>
          </a:prstGeom>
          <a:noFill/>
          <a:ln>
            <a:noFill/>
          </a:ln>
        </p:spPr>
      </p:pic>
    </p:spTree>
    <p:extLst>
      <p:ext uri="{BB962C8B-B14F-4D97-AF65-F5344CB8AC3E}">
        <p14:creationId xmlns:p14="http://schemas.microsoft.com/office/powerpoint/2010/main" val="332019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63" y="28662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533400" y="837167"/>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2. Sử dụng </a:t>
            </a:r>
            <a:r>
              <a:rPr lang="vi-VN" sz="2400" b="1">
                <a:solidFill>
                  <a:srgbClr val="2F0EBC"/>
                </a:solidFill>
              </a:rPr>
              <a:t>ide codeblocks</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304800" y="1218682"/>
            <a:ext cx="9005887" cy="400110"/>
          </a:xfrm>
          <a:prstGeom prst="rect">
            <a:avLst/>
          </a:prstGeom>
          <a:noFill/>
        </p:spPr>
        <p:txBody>
          <a:bodyPr wrap="square" rtlCol="0">
            <a:spAutoFit/>
          </a:bodyPr>
          <a:lstStyle/>
          <a:p>
            <a:r>
              <a:rPr lang="en-US" sz="2000">
                <a:solidFill>
                  <a:srgbClr val="2F0EBC"/>
                </a:solidFill>
                <a:latin typeface="Arial (Body)"/>
              </a:rPr>
              <a:t>Các nút hay dùng trong CodeBlocks </a:t>
            </a:r>
          </a:p>
        </p:txBody>
      </p:sp>
      <p:sp>
        <p:nvSpPr>
          <p:cNvPr id="6" name="Rectangle 2"/>
          <p:cNvSpPr>
            <a:spLocks noChangeArrowheads="1"/>
          </p:cNvSpPr>
          <p:nvPr/>
        </p:nvSpPr>
        <p:spPr bwMode="auto">
          <a:xfrm>
            <a:off x="-309563" y="2557839"/>
            <a:ext cx="1005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4173337"/>
            <a:ext cx="6644070" cy="32220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8612" y="1618792"/>
            <a:ext cx="9444037" cy="2554545"/>
          </a:xfrm>
          <a:prstGeom prst="rect">
            <a:avLst/>
          </a:prstGeom>
          <a:noFill/>
        </p:spPr>
        <p:txBody>
          <a:bodyPr wrap="square" rtlCol="0">
            <a:spAutoFit/>
          </a:bodyPr>
          <a:lstStyle/>
          <a:p>
            <a:r>
              <a:rPr lang="vi-VN" sz="2000" b="1">
                <a:solidFill>
                  <a:srgbClr val="2F0EBC"/>
                </a:solidFill>
              </a:rPr>
              <a:t>1.</a:t>
            </a:r>
            <a:r>
              <a:rPr lang="en-US" sz="2000" b="1">
                <a:solidFill>
                  <a:srgbClr val="2F0EBC"/>
                </a:solidFill>
              </a:rPr>
              <a:t> </a:t>
            </a:r>
            <a:r>
              <a:rPr lang="vi-VN" sz="2000" b="1">
                <a:solidFill>
                  <a:srgbClr val="2F0EBC"/>
                </a:solidFill>
              </a:rPr>
              <a:t>nút  build: build trong file  ra dạng file.exe</a:t>
            </a:r>
            <a:endParaRPr lang="en-US" sz="2000" b="1">
              <a:solidFill>
                <a:srgbClr val="2F0EBC"/>
              </a:solidFill>
            </a:endParaRPr>
          </a:p>
          <a:p>
            <a:r>
              <a:rPr lang="vi-VN" sz="2000" b="1">
                <a:solidFill>
                  <a:srgbClr val="2F0EBC"/>
                </a:solidFill>
              </a:rPr>
              <a:t>2. nút run dùng để chạy chương .exe trình đã build</a:t>
            </a:r>
            <a:endParaRPr lang="en-US" sz="2000" b="1">
              <a:solidFill>
                <a:srgbClr val="2F0EBC"/>
              </a:solidFill>
            </a:endParaRPr>
          </a:p>
          <a:p>
            <a:r>
              <a:rPr lang="vi-VN" sz="2000" b="1">
                <a:solidFill>
                  <a:srgbClr val="2F0EBC"/>
                </a:solidFill>
              </a:rPr>
              <a:t>3. nút build and run: build chương trình sau đó chạy</a:t>
            </a:r>
            <a:endParaRPr lang="en-US" sz="2000" b="1">
              <a:solidFill>
                <a:srgbClr val="2F0EBC"/>
              </a:solidFill>
            </a:endParaRPr>
          </a:p>
          <a:p>
            <a:r>
              <a:rPr lang="vi-VN" sz="2000" b="1">
                <a:solidFill>
                  <a:srgbClr val="2F0EBC"/>
                </a:solidFill>
              </a:rPr>
              <a:t>4. debug: dùng để chạy từng dòng lệnh gỡ lỗi chương trình</a:t>
            </a:r>
            <a:endParaRPr lang="en-US" sz="2000" b="1">
              <a:solidFill>
                <a:srgbClr val="2F0EBC"/>
              </a:solidFill>
            </a:endParaRPr>
          </a:p>
          <a:p>
            <a:r>
              <a:rPr lang="vi-VN" sz="2000" b="1">
                <a:solidFill>
                  <a:srgbClr val="2F0EBC"/>
                </a:solidFill>
              </a:rPr>
              <a:t>5. hộp hội thoại thông báo tình trạng chương trình, có lỗi hay không có build được hay lỗi</a:t>
            </a:r>
            <a:endParaRPr lang="en-US" sz="2000" b="1">
              <a:solidFill>
                <a:srgbClr val="2F0EBC"/>
              </a:solidFill>
            </a:endParaRPr>
          </a:p>
          <a:p>
            <a:r>
              <a:rPr lang="vi-VN" sz="2000" b="1">
                <a:solidFill>
                  <a:srgbClr val="2F0EBC"/>
                </a:solidFill>
              </a:rPr>
              <a:t>6. project tree: hiện thị cây  project nếu creat project trong ví dụ trên chỉ tạo file nên không có</a:t>
            </a:r>
            <a:endParaRPr lang="en-US" sz="2000" b="1">
              <a:solidFill>
                <a:srgbClr val="2F0EBC"/>
              </a:solidFill>
            </a:endParaRPr>
          </a:p>
        </p:txBody>
      </p:sp>
    </p:spTree>
    <p:extLst>
      <p:ext uri="{BB962C8B-B14F-4D97-AF65-F5344CB8AC3E}">
        <p14:creationId xmlns:p14="http://schemas.microsoft.com/office/powerpoint/2010/main" val="32505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49"/>
                                        </p:tgtEl>
                                        <p:attrNameLst>
                                          <p:attrName>style.visibility</p:attrName>
                                        </p:attrNameLst>
                                      </p:cBhvr>
                                      <p:to>
                                        <p:strVal val="visible"/>
                                      </p:to>
                                    </p:set>
                                    <p:animEffect transition="in" filter="fade">
                                      <p:cBhvr>
                                        <p:cTn id="16"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3000" y="1524000"/>
            <a:ext cx="4609083" cy="5074466"/>
          </a:xfrm>
          <a:prstGeom prst="rect">
            <a:avLst/>
          </a:prstGeom>
        </p:spPr>
        <p:txBody>
          <a:bodyPr vert="horz" wrap="square" lIns="0" tIns="100330" rIns="0" bIns="0" rtlCol="0">
            <a:spAutoFit/>
          </a:bodyPr>
          <a:lstStyle/>
          <a:p>
            <a:pPr marL="469900" indent="-457200">
              <a:lnSpc>
                <a:spcPct val="100000"/>
              </a:lnSpc>
              <a:spcBef>
                <a:spcPts val="790"/>
              </a:spcBef>
              <a:buAutoNum type="arabicPeriod"/>
              <a:tabLst>
                <a:tab pos="320675" algn="l"/>
              </a:tabLst>
            </a:pPr>
            <a:r>
              <a:rPr lang="en-US" sz="2400" b="1" spc="-150" dirty="0" err="1">
                <a:solidFill>
                  <a:srgbClr val="2F0EBC"/>
                </a:solidFill>
                <a:latin typeface="Arial"/>
                <a:cs typeface="Arial"/>
              </a:rPr>
              <a:t>Cấu</a:t>
            </a:r>
            <a:r>
              <a:rPr lang="en-US" sz="2400" b="1" spc="-150" dirty="0">
                <a:solidFill>
                  <a:srgbClr val="2F0EBC"/>
                </a:solidFill>
                <a:latin typeface="Arial"/>
                <a:cs typeface="Arial"/>
              </a:rPr>
              <a:t> </a:t>
            </a:r>
            <a:r>
              <a:rPr lang="en-US" sz="2400" b="1" spc="-150" dirty="0" err="1">
                <a:solidFill>
                  <a:srgbClr val="2F0EBC"/>
                </a:solidFill>
                <a:latin typeface="Arial"/>
                <a:cs typeface="Arial"/>
              </a:rPr>
              <a:t>trúc</a:t>
            </a:r>
            <a:r>
              <a:rPr lang="en-US" sz="2400" b="1" spc="-150" dirty="0">
                <a:solidFill>
                  <a:srgbClr val="2F0EBC"/>
                </a:solidFill>
                <a:latin typeface="Arial"/>
                <a:cs typeface="Arial"/>
              </a:rPr>
              <a:t> </a:t>
            </a:r>
            <a:r>
              <a:rPr lang="en-US" sz="2400" b="1" spc="-150" dirty="0" err="1">
                <a:solidFill>
                  <a:srgbClr val="2F0EBC"/>
                </a:solidFill>
                <a:latin typeface="Arial"/>
                <a:cs typeface="Arial"/>
              </a:rPr>
              <a:t>chương</a:t>
            </a:r>
            <a:r>
              <a:rPr lang="en-US" sz="2400" b="1" spc="-150" dirty="0">
                <a:solidFill>
                  <a:srgbClr val="2F0EBC"/>
                </a:solidFill>
                <a:latin typeface="Arial"/>
                <a:cs typeface="Arial"/>
              </a:rPr>
              <a:t> </a:t>
            </a:r>
            <a:r>
              <a:rPr lang="en-US" sz="2400" b="1" spc="-150" dirty="0" err="1">
                <a:solidFill>
                  <a:srgbClr val="2F0EBC"/>
                </a:solidFill>
                <a:latin typeface="Arial"/>
                <a:cs typeface="Arial"/>
              </a:rPr>
              <a:t>trình</a:t>
            </a:r>
            <a:endParaRPr lang="en-US" sz="2400" b="1" spc="-150" dirty="0">
              <a:solidFill>
                <a:srgbClr val="2F0EBC"/>
              </a:solidFill>
              <a:latin typeface="Arial"/>
              <a:cs typeface="Arial"/>
            </a:endParaRPr>
          </a:p>
          <a:p>
            <a:pPr marL="469900" indent="-457200">
              <a:lnSpc>
                <a:spcPct val="100000"/>
              </a:lnSpc>
              <a:spcBef>
                <a:spcPts val="790"/>
              </a:spcBef>
              <a:buAutoNum type="arabicPeriod"/>
              <a:tabLst>
                <a:tab pos="320675" algn="l"/>
              </a:tabLst>
            </a:pPr>
            <a:endParaRPr sz="2400" b="1" dirty="0">
              <a:solidFill>
                <a:srgbClr val="2F0EBC"/>
              </a:solidFill>
              <a:latin typeface="Arial"/>
              <a:cs typeface="Arial"/>
            </a:endParaRPr>
          </a:p>
          <a:p>
            <a:pPr marL="469900" lvl="1" indent="-457200">
              <a:lnSpc>
                <a:spcPct val="100000"/>
              </a:lnSpc>
              <a:spcBef>
                <a:spcPts val="695"/>
              </a:spcBef>
              <a:buAutoNum type="arabicPeriod" startAt="2"/>
              <a:tabLst>
                <a:tab pos="628015" algn="l"/>
                <a:tab pos="628650" algn="l"/>
              </a:tabLst>
            </a:pPr>
            <a:r>
              <a:rPr sz="2400" b="1" spc="-195" dirty="0" err="1">
                <a:solidFill>
                  <a:srgbClr val="2F0EBC"/>
                </a:solidFill>
                <a:latin typeface="Arial"/>
                <a:cs typeface="Arial"/>
              </a:rPr>
              <a:t>Kiểu</a:t>
            </a:r>
            <a:r>
              <a:rPr sz="2400" b="1" spc="-195" dirty="0">
                <a:solidFill>
                  <a:srgbClr val="2F0EBC"/>
                </a:solidFill>
                <a:latin typeface="Arial"/>
                <a:cs typeface="Arial"/>
              </a:rPr>
              <a:t> </a:t>
            </a:r>
            <a:r>
              <a:rPr sz="2400" b="1" spc="-170" dirty="0" err="1">
                <a:solidFill>
                  <a:srgbClr val="2F0EBC"/>
                </a:solidFill>
                <a:latin typeface="Arial"/>
                <a:cs typeface="Arial"/>
              </a:rPr>
              <a:t>dữ</a:t>
            </a:r>
            <a:r>
              <a:rPr sz="2400" b="1" spc="-170" dirty="0">
                <a:solidFill>
                  <a:srgbClr val="2F0EBC"/>
                </a:solidFill>
                <a:latin typeface="Arial"/>
                <a:cs typeface="Arial"/>
              </a:rPr>
              <a:t> </a:t>
            </a:r>
            <a:r>
              <a:rPr sz="2400" b="1" spc="-105" dirty="0" err="1">
                <a:solidFill>
                  <a:srgbClr val="2F0EBC"/>
                </a:solidFill>
                <a:latin typeface="Arial"/>
                <a:cs typeface="Arial"/>
              </a:rPr>
              <a:t>liệu</a:t>
            </a:r>
            <a:r>
              <a:rPr sz="2400" b="1" spc="-105" dirty="0">
                <a:solidFill>
                  <a:srgbClr val="2F0EBC"/>
                </a:solidFill>
                <a:latin typeface="Arial"/>
                <a:cs typeface="Arial"/>
              </a:rPr>
              <a:t> </a:t>
            </a:r>
            <a:r>
              <a:rPr sz="2400" b="1" spc="-145" dirty="0" err="1">
                <a:solidFill>
                  <a:srgbClr val="2F0EBC"/>
                </a:solidFill>
                <a:latin typeface="Arial"/>
                <a:cs typeface="Arial"/>
              </a:rPr>
              <a:t>trong</a:t>
            </a:r>
            <a:r>
              <a:rPr sz="2400" b="1" spc="-85" dirty="0">
                <a:solidFill>
                  <a:srgbClr val="2F0EBC"/>
                </a:solidFill>
                <a:latin typeface="Arial"/>
                <a:cs typeface="Arial"/>
              </a:rPr>
              <a:t> </a:t>
            </a:r>
            <a:r>
              <a:rPr sz="2400" b="1" spc="-135" dirty="0">
                <a:solidFill>
                  <a:srgbClr val="2F0EBC"/>
                </a:solidFill>
                <a:latin typeface="Arial"/>
                <a:cs typeface="Arial"/>
              </a:rPr>
              <a:t>Fortran.</a:t>
            </a:r>
            <a:endParaRPr lang="en-US" sz="2400" b="1" spc="-135" dirty="0">
              <a:solidFill>
                <a:srgbClr val="2F0EBC"/>
              </a:solidFill>
              <a:latin typeface="Arial"/>
              <a:cs typeface="Arial"/>
            </a:endParaRPr>
          </a:p>
          <a:p>
            <a:pPr marL="469900" lvl="1" indent="-457200">
              <a:lnSpc>
                <a:spcPct val="100000"/>
              </a:lnSpc>
              <a:spcBef>
                <a:spcPts val="695"/>
              </a:spcBef>
              <a:buAutoNum type="arabicPeriod" startAt="2"/>
              <a:tabLst>
                <a:tab pos="628015" algn="l"/>
                <a:tab pos="628650" algn="l"/>
              </a:tabLst>
            </a:pPr>
            <a:endParaRPr sz="2400" b="1" dirty="0">
              <a:solidFill>
                <a:srgbClr val="2F0EBC"/>
              </a:solidFill>
              <a:latin typeface="Arial"/>
              <a:cs typeface="Arial"/>
            </a:endParaRPr>
          </a:p>
          <a:p>
            <a:pPr marL="469900" lvl="1" indent="-457200">
              <a:lnSpc>
                <a:spcPct val="100000"/>
              </a:lnSpc>
              <a:spcBef>
                <a:spcPts val="675"/>
              </a:spcBef>
              <a:buAutoNum type="arabicPeriod" startAt="3"/>
              <a:tabLst>
                <a:tab pos="628015" algn="l"/>
                <a:tab pos="628650" algn="l"/>
              </a:tabLst>
            </a:pPr>
            <a:r>
              <a:rPr lang="en-US" sz="2400" b="1" spc="-210" dirty="0" err="1">
                <a:solidFill>
                  <a:srgbClr val="2F0EBC"/>
                </a:solidFill>
                <a:latin typeface="Arial"/>
                <a:cs typeface="Arial"/>
              </a:rPr>
              <a:t>Các</a:t>
            </a:r>
            <a:r>
              <a:rPr lang="en-US" sz="2400" b="1" spc="-210" dirty="0">
                <a:solidFill>
                  <a:srgbClr val="2F0EBC"/>
                </a:solidFill>
                <a:latin typeface="Arial"/>
                <a:cs typeface="Arial"/>
              </a:rPr>
              <a:t> </a:t>
            </a:r>
            <a:r>
              <a:rPr lang="en-US" sz="2400" b="1" spc="-210" dirty="0" err="1">
                <a:solidFill>
                  <a:srgbClr val="2F0EBC"/>
                </a:solidFill>
                <a:latin typeface="Arial"/>
                <a:cs typeface="Arial"/>
              </a:rPr>
              <a:t>toán</a:t>
            </a:r>
            <a:r>
              <a:rPr lang="en-US" sz="2400" b="1" spc="-210" dirty="0">
                <a:solidFill>
                  <a:srgbClr val="2F0EBC"/>
                </a:solidFill>
                <a:latin typeface="Arial"/>
                <a:cs typeface="Arial"/>
              </a:rPr>
              <a:t> </a:t>
            </a:r>
            <a:r>
              <a:rPr lang="en-US" sz="2400" b="1" spc="-210" dirty="0" err="1">
                <a:solidFill>
                  <a:srgbClr val="2F0EBC"/>
                </a:solidFill>
                <a:latin typeface="Arial"/>
                <a:cs typeface="Arial"/>
              </a:rPr>
              <a:t>tư</a:t>
            </a:r>
            <a:r>
              <a:rPr lang="en-US" sz="2400" b="1" spc="-210" dirty="0">
                <a:solidFill>
                  <a:srgbClr val="2F0EBC"/>
                </a:solidFill>
                <a:latin typeface="Arial"/>
                <a:cs typeface="Arial"/>
              </a:rPr>
              <a:t>̉</a:t>
            </a:r>
          </a:p>
          <a:p>
            <a:pPr marL="469900" lvl="1" indent="-457200">
              <a:lnSpc>
                <a:spcPct val="100000"/>
              </a:lnSpc>
              <a:spcBef>
                <a:spcPts val="675"/>
              </a:spcBef>
              <a:buAutoNum type="arabicPeriod" startAt="3"/>
              <a:tabLst>
                <a:tab pos="628015" algn="l"/>
                <a:tab pos="628650" algn="l"/>
              </a:tabLst>
            </a:pPr>
            <a:endParaRPr sz="2400" b="1" dirty="0">
              <a:solidFill>
                <a:srgbClr val="2F0EBC"/>
              </a:solidFill>
              <a:latin typeface="Arial"/>
              <a:cs typeface="Arial"/>
            </a:endParaRPr>
          </a:p>
          <a:p>
            <a:pPr marL="469900" indent="-457200">
              <a:lnSpc>
                <a:spcPct val="100000"/>
              </a:lnSpc>
              <a:spcBef>
                <a:spcPts val="695"/>
              </a:spcBef>
              <a:buAutoNum type="arabicPeriod" startAt="4"/>
              <a:tabLst>
                <a:tab pos="320675" algn="l"/>
              </a:tabLst>
            </a:pPr>
            <a:r>
              <a:rPr lang="en-US" sz="2400" b="1" spc="-310" dirty="0" err="1">
                <a:solidFill>
                  <a:srgbClr val="2F0EBC"/>
                </a:solidFill>
                <a:latin typeface="Arial"/>
                <a:cs typeface="Arial"/>
              </a:rPr>
              <a:t>Vòng</a:t>
            </a:r>
            <a:r>
              <a:rPr lang="en-US" sz="2400" b="1" spc="-310" dirty="0">
                <a:solidFill>
                  <a:srgbClr val="2F0EBC"/>
                </a:solidFill>
                <a:latin typeface="Arial"/>
                <a:cs typeface="Arial"/>
              </a:rPr>
              <a:t> </a:t>
            </a:r>
            <a:r>
              <a:rPr lang="en-US" sz="2400" b="1" spc="-310" dirty="0" err="1">
                <a:solidFill>
                  <a:srgbClr val="2F0EBC"/>
                </a:solidFill>
                <a:latin typeface="Arial"/>
                <a:cs typeface="Arial"/>
              </a:rPr>
              <a:t>lặp</a:t>
            </a:r>
            <a:endParaRPr lang="en-US" sz="2400" b="1" spc="-310" dirty="0">
              <a:solidFill>
                <a:srgbClr val="2F0EBC"/>
              </a:solidFill>
              <a:latin typeface="Arial"/>
              <a:cs typeface="Arial"/>
            </a:endParaRPr>
          </a:p>
          <a:p>
            <a:pPr marL="469900" indent="-457200">
              <a:lnSpc>
                <a:spcPct val="100000"/>
              </a:lnSpc>
              <a:spcBef>
                <a:spcPts val="695"/>
              </a:spcBef>
              <a:buAutoNum type="arabicPeriod" startAt="4"/>
              <a:tabLst>
                <a:tab pos="320675" algn="l"/>
              </a:tabLst>
            </a:pPr>
            <a:endParaRPr sz="2400" b="1" dirty="0">
              <a:solidFill>
                <a:srgbClr val="2F0EBC"/>
              </a:solidFill>
              <a:latin typeface="Arial"/>
              <a:cs typeface="Arial"/>
            </a:endParaRPr>
          </a:p>
          <a:p>
            <a:pPr marL="469900" lvl="1" indent="-457200">
              <a:lnSpc>
                <a:spcPct val="100000"/>
              </a:lnSpc>
              <a:spcBef>
                <a:spcPts val="670"/>
              </a:spcBef>
              <a:buAutoNum type="arabicPeriod" startAt="5"/>
              <a:tabLst>
                <a:tab pos="558800" algn="l"/>
              </a:tabLst>
            </a:pPr>
            <a:r>
              <a:rPr lang="vi-VN" sz="2400" b="1" spc="-225" dirty="0">
                <a:solidFill>
                  <a:srgbClr val="2F0EBC"/>
                </a:solidFill>
                <a:cs typeface="Arial"/>
              </a:rPr>
              <a:t>Lệnh </a:t>
            </a:r>
            <a:r>
              <a:rPr lang="vi-VN" sz="2400" b="1" spc="-114" dirty="0">
                <a:solidFill>
                  <a:srgbClr val="2F0EBC"/>
                </a:solidFill>
                <a:cs typeface="Arial"/>
              </a:rPr>
              <a:t>điều </a:t>
            </a:r>
            <a:r>
              <a:rPr lang="vi-VN" sz="2400" b="1" spc="-135" dirty="0">
                <a:solidFill>
                  <a:srgbClr val="2F0EBC"/>
                </a:solidFill>
                <a:cs typeface="Arial"/>
              </a:rPr>
              <a:t>kiện</a:t>
            </a:r>
            <a:r>
              <a:rPr lang="vi-VN" sz="2400" b="1" spc="-110" dirty="0">
                <a:solidFill>
                  <a:srgbClr val="2F0EBC"/>
                </a:solidFill>
                <a:cs typeface="Arial"/>
              </a:rPr>
              <a:t> </a:t>
            </a:r>
            <a:r>
              <a:rPr lang="vi-VN" sz="2400" b="1" spc="-254" dirty="0">
                <a:solidFill>
                  <a:srgbClr val="2F0EBC"/>
                </a:solidFill>
                <a:cs typeface="Arial"/>
              </a:rPr>
              <a:t>IF-THEN-ELSE</a:t>
            </a:r>
            <a:r>
              <a:rPr sz="2400" b="1" spc="-175" dirty="0">
                <a:solidFill>
                  <a:srgbClr val="2F0EBC"/>
                </a:solidFill>
                <a:latin typeface="Arial"/>
                <a:cs typeface="Arial"/>
              </a:rPr>
              <a:t>.</a:t>
            </a:r>
            <a:endParaRPr lang="en-US" sz="2400" b="1" spc="-175" dirty="0">
              <a:solidFill>
                <a:srgbClr val="2F0EBC"/>
              </a:solidFill>
              <a:latin typeface="Arial"/>
              <a:cs typeface="Arial"/>
            </a:endParaRPr>
          </a:p>
          <a:p>
            <a:pPr marL="469900" lvl="1" indent="-457200">
              <a:lnSpc>
                <a:spcPct val="100000"/>
              </a:lnSpc>
              <a:spcBef>
                <a:spcPts val="670"/>
              </a:spcBef>
              <a:buAutoNum type="arabicPeriod" startAt="5"/>
              <a:tabLst>
                <a:tab pos="558800" algn="l"/>
              </a:tabLst>
            </a:pPr>
            <a:endParaRPr sz="2400" b="1" dirty="0">
              <a:solidFill>
                <a:srgbClr val="2F0EBC"/>
              </a:solidFill>
              <a:latin typeface="Arial"/>
              <a:cs typeface="Arial"/>
            </a:endParaRPr>
          </a:p>
          <a:p>
            <a:pPr marL="12700" lvl="1">
              <a:lnSpc>
                <a:spcPct val="100000"/>
              </a:lnSpc>
              <a:spcBef>
                <a:spcPts val="695"/>
              </a:spcBef>
              <a:tabLst>
                <a:tab pos="558800" algn="l"/>
              </a:tabLst>
            </a:pPr>
            <a:r>
              <a:rPr lang="en-US" sz="2400" b="1" spc="-225" dirty="0">
                <a:solidFill>
                  <a:srgbClr val="2D2D89"/>
                </a:solidFill>
                <a:latin typeface="Arial"/>
                <a:cs typeface="Arial"/>
              </a:rPr>
              <a:t>6.   </a:t>
            </a:r>
            <a:r>
              <a:rPr lang="en-US" sz="2400" b="1" spc="-225" dirty="0" err="1">
                <a:solidFill>
                  <a:srgbClr val="2D2D89"/>
                </a:solidFill>
                <a:latin typeface="Arial"/>
                <a:cs typeface="Arial"/>
              </a:rPr>
              <a:t>Hàm</a:t>
            </a:r>
            <a:r>
              <a:rPr lang="en-US" sz="2400" b="1" spc="-225" dirty="0">
                <a:solidFill>
                  <a:srgbClr val="2D2D89"/>
                </a:solidFill>
                <a:latin typeface="Arial"/>
                <a:cs typeface="Arial"/>
              </a:rPr>
              <a:t>, </a:t>
            </a:r>
            <a:r>
              <a:rPr lang="en-US" sz="2400" b="1" spc="-225" dirty="0" err="1">
                <a:solidFill>
                  <a:srgbClr val="2D2D89"/>
                </a:solidFill>
                <a:latin typeface="Arial"/>
                <a:cs typeface="Arial"/>
              </a:rPr>
              <a:t>chương</a:t>
            </a:r>
            <a:r>
              <a:rPr lang="en-US" sz="2400" b="1" spc="-225" dirty="0">
                <a:solidFill>
                  <a:srgbClr val="2D2D89"/>
                </a:solidFill>
                <a:latin typeface="Arial"/>
                <a:cs typeface="Arial"/>
              </a:rPr>
              <a:t> </a:t>
            </a:r>
            <a:r>
              <a:rPr lang="en-US" sz="2400" b="1" spc="-225" dirty="0" err="1">
                <a:solidFill>
                  <a:srgbClr val="2D2D89"/>
                </a:solidFill>
                <a:latin typeface="Arial"/>
                <a:cs typeface="Arial"/>
              </a:rPr>
              <a:t>trình</a:t>
            </a:r>
            <a:r>
              <a:rPr lang="en-US" sz="2400" b="1" spc="-225" dirty="0">
                <a:solidFill>
                  <a:srgbClr val="2D2D89"/>
                </a:solidFill>
                <a:latin typeface="Arial"/>
                <a:cs typeface="Arial"/>
              </a:rPr>
              <a:t> con</a:t>
            </a:r>
            <a:r>
              <a:rPr sz="2400" b="1" spc="-90" dirty="0">
                <a:solidFill>
                  <a:srgbClr val="2D2D89"/>
                </a:solidFill>
                <a:latin typeface="Arial"/>
                <a:cs typeface="Arial"/>
              </a:rPr>
              <a:t>.</a:t>
            </a:r>
            <a:endParaRPr sz="2400" dirty="0">
              <a:latin typeface="Arial"/>
              <a:cs typeface="Arial"/>
            </a:endParaRPr>
          </a:p>
        </p:txBody>
      </p:sp>
      <p:sp>
        <p:nvSpPr>
          <p:cNvPr id="3" name="object 3"/>
          <p:cNvSpPr txBox="1">
            <a:spLocks noGrp="1"/>
          </p:cNvSpPr>
          <p:nvPr>
            <p:ph type="title"/>
          </p:nvPr>
        </p:nvSpPr>
        <p:spPr>
          <a:xfrm>
            <a:off x="685800" y="457200"/>
            <a:ext cx="9448800" cy="629660"/>
          </a:xfrm>
          <a:prstGeom prst="rect">
            <a:avLst/>
          </a:prstGeom>
        </p:spPr>
        <p:txBody>
          <a:bodyPr vert="horz" wrap="square" lIns="0" tIns="13970" rIns="0" bIns="0" rtlCol="0">
            <a:spAutoFit/>
          </a:bodyPr>
          <a:lstStyle/>
          <a:p>
            <a:pPr marL="12700" algn="ctr">
              <a:lnSpc>
                <a:spcPct val="100000"/>
              </a:lnSpc>
              <a:spcBef>
                <a:spcPts val="110"/>
              </a:spcBef>
            </a:pPr>
            <a:r>
              <a:rPr lang="en-US" sz="4000" spc="-455">
                <a:latin typeface="+mj-lt"/>
              </a:rPr>
              <a:t>Cấu trúc chung của một chương trình</a:t>
            </a:r>
            <a:r>
              <a:rPr sz="4000" spc="-170">
                <a:latin typeface="+mj-lt"/>
              </a:rPr>
              <a:t> </a:t>
            </a:r>
            <a:r>
              <a:rPr sz="4000" spc="-495">
                <a:latin typeface="+mj-lt"/>
              </a:rPr>
              <a:t>FORTRAN</a:t>
            </a:r>
            <a:r>
              <a:rPr lang="en-US" sz="4000" spc="-495">
                <a:latin typeface="+mj-lt"/>
              </a:rPr>
              <a:t> 90</a:t>
            </a:r>
            <a:endParaRPr sz="4000">
              <a:latin typeface="+mj-lt"/>
            </a:endParaRPr>
          </a:p>
        </p:txBody>
      </p:sp>
      <p:sp>
        <p:nvSpPr>
          <p:cNvPr id="4" name="object 4"/>
          <p:cNvSpPr/>
          <p:nvPr/>
        </p:nvSpPr>
        <p:spPr>
          <a:xfrm>
            <a:off x="7577328" y="4203191"/>
            <a:ext cx="2481072" cy="34564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239000" y="5943600"/>
            <a:ext cx="2686696" cy="1347976"/>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1143000" y="2590800"/>
            <a:ext cx="9852811" cy="2400657"/>
          </a:xfrm>
          <a:prstGeom prst="rect">
            <a:avLst/>
          </a:prstGeom>
          <a:noFill/>
        </p:spPr>
        <p:txBody>
          <a:bodyPr wrap="square" rtlCol="0">
            <a:spAutoFit/>
          </a:bodyPr>
          <a:lstStyle/>
          <a:p>
            <a:r>
              <a:rPr lang="en-US" sz="3000" b="1">
                <a:solidFill>
                  <a:srgbClr val="150DBD"/>
                </a:solidFill>
              </a:rPr>
              <a:t>[PROGRAM </a:t>
            </a:r>
            <a:r>
              <a:rPr lang="en-US" sz="3000" b="1" i="1">
                <a:solidFill>
                  <a:srgbClr val="150DBD"/>
                </a:solidFill>
              </a:rPr>
              <a:t>TenChuongTrinh</a:t>
            </a:r>
            <a:r>
              <a:rPr lang="en-US" sz="3000" b="1">
                <a:solidFill>
                  <a:srgbClr val="150DBD"/>
                </a:solidFill>
              </a:rPr>
              <a:t>] </a:t>
            </a:r>
            <a:endParaRPr lang="en-US" sz="3000">
              <a:solidFill>
                <a:srgbClr val="150DBD"/>
              </a:solidFill>
            </a:endParaRPr>
          </a:p>
          <a:p>
            <a:r>
              <a:rPr lang="en-US" sz="3000" b="1">
                <a:solidFill>
                  <a:srgbClr val="150DBD"/>
                </a:solidFill>
              </a:rPr>
              <a:t>     [</a:t>
            </a:r>
            <a:r>
              <a:rPr lang="en-US" sz="3000" b="1" i="1">
                <a:solidFill>
                  <a:srgbClr val="150DBD"/>
                </a:solidFill>
              </a:rPr>
              <a:t>Phan_khai_khai_bao</a:t>
            </a:r>
            <a:r>
              <a:rPr lang="en-US" sz="3000" b="1">
                <a:solidFill>
                  <a:srgbClr val="150DBD"/>
                </a:solidFill>
              </a:rPr>
              <a:t>] </a:t>
            </a:r>
            <a:endParaRPr lang="en-US" sz="3000">
              <a:solidFill>
                <a:srgbClr val="150DBD"/>
              </a:solidFill>
            </a:endParaRPr>
          </a:p>
          <a:p>
            <a:r>
              <a:rPr lang="en-US" sz="3000" b="1">
                <a:solidFill>
                  <a:srgbClr val="150DBD"/>
                </a:solidFill>
              </a:rPr>
              <a:t>     [</a:t>
            </a:r>
            <a:r>
              <a:rPr lang="en-US" sz="3000" b="1" i="1">
                <a:solidFill>
                  <a:srgbClr val="150DBD"/>
                </a:solidFill>
              </a:rPr>
              <a:t>Phan_thuc_thi</a:t>
            </a:r>
            <a:r>
              <a:rPr lang="en-US" sz="3000" b="1">
                <a:solidFill>
                  <a:srgbClr val="150DBD"/>
                </a:solidFill>
              </a:rPr>
              <a:t>] </a:t>
            </a:r>
            <a:endParaRPr lang="en-US" sz="3000">
              <a:solidFill>
                <a:srgbClr val="150DBD"/>
              </a:solidFill>
            </a:endParaRPr>
          </a:p>
          <a:p>
            <a:r>
              <a:rPr lang="en-US" sz="3000" b="1">
                <a:solidFill>
                  <a:srgbClr val="150DBD"/>
                </a:solidFill>
              </a:rPr>
              <a:t>[CONTAINS  </a:t>
            </a:r>
            <a:r>
              <a:rPr lang="en-US" sz="3000" b="1" i="1">
                <a:solidFill>
                  <a:srgbClr val="150DBD"/>
                </a:solidFill>
              </a:rPr>
              <a:t>Các_chương_trình_con</a:t>
            </a:r>
            <a:r>
              <a:rPr lang="en-US" sz="3000" b="1">
                <a:solidFill>
                  <a:srgbClr val="150DBD"/>
                </a:solidFill>
              </a:rPr>
              <a:t>]</a:t>
            </a:r>
            <a:endParaRPr lang="en-US" sz="3000">
              <a:solidFill>
                <a:srgbClr val="150DBD"/>
              </a:solidFill>
            </a:endParaRPr>
          </a:p>
          <a:p>
            <a:r>
              <a:rPr lang="en-US" sz="3000" b="1">
                <a:solidFill>
                  <a:srgbClr val="150DBD"/>
                </a:solidFill>
              </a:rPr>
              <a:t>END [PROGRAM [</a:t>
            </a:r>
            <a:r>
              <a:rPr lang="en-US" sz="3000" b="1" i="1">
                <a:solidFill>
                  <a:srgbClr val="150DBD"/>
                </a:solidFill>
              </a:rPr>
              <a:t>TenChuongTrinh</a:t>
            </a:r>
            <a:r>
              <a:rPr lang="en-US" sz="3000" b="1">
                <a:solidFill>
                  <a:srgbClr val="150DBD"/>
                </a:solidFill>
              </a:rPr>
              <a:t>]] </a:t>
            </a:r>
            <a:endParaRPr lang="en-US" sz="3000">
              <a:solidFill>
                <a:srgbClr val="150DBD"/>
              </a:solidFill>
            </a:endParaRPr>
          </a:p>
        </p:txBody>
      </p:sp>
      <p:sp>
        <p:nvSpPr>
          <p:cNvPr id="5" name="TextBox 4"/>
          <p:cNvSpPr txBox="1"/>
          <p:nvPr/>
        </p:nvSpPr>
        <p:spPr>
          <a:xfrm>
            <a:off x="2057400" y="397014"/>
            <a:ext cx="5967275" cy="707886"/>
          </a:xfrm>
          <a:prstGeom prst="rect">
            <a:avLst/>
          </a:prstGeom>
          <a:noFill/>
        </p:spPr>
        <p:txBody>
          <a:bodyPr wrap="none" rtlCol="0">
            <a:spAutoFit/>
          </a:bodyPr>
          <a:lstStyle/>
          <a:p>
            <a:r>
              <a:rPr lang="en-US" sz="4000" b="1">
                <a:solidFill>
                  <a:srgbClr val="150DBD"/>
                </a:solidFill>
              </a:rPr>
              <a:t>CẤU TRÚC CHƯƠNG TRÌNH</a:t>
            </a:r>
          </a:p>
        </p:txBody>
      </p:sp>
      <p:sp>
        <p:nvSpPr>
          <p:cNvPr id="2" name="TextBox 1"/>
          <p:cNvSpPr txBox="1"/>
          <p:nvPr/>
        </p:nvSpPr>
        <p:spPr>
          <a:xfrm>
            <a:off x="307657" y="1981200"/>
            <a:ext cx="9086847" cy="461665"/>
          </a:xfrm>
          <a:prstGeom prst="rect">
            <a:avLst/>
          </a:prstGeom>
          <a:noFill/>
        </p:spPr>
        <p:txBody>
          <a:bodyPr wrap="none" rtlCol="0">
            <a:spAutoFit/>
          </a:bodyPr>
          <a:lstStyle/>
          <a:p>
            <a:r>
              <a:rPr lang="en-US" sz="2400">
                <a:solidFill>
                  <a:srgbClr val="150DBD"/>
                </a:solidFill>
              </a:rPr>
              <a:t>Cấu trúc tổng quát của một chương trình FORTRAN gồm 5 phần chính:  </a:t>
            </a:r>
          </a:p>
        </p:txBody>
      </p:sp>
      <p:sp>
        <p:nvSpPr>
          <p:cNvPr id="6" name="TextBox 5"/>
          <p:cNvSpPr txBox="1"/>
          <p:nvPr/>
        </p:nvSpPr>
        <p:spPr>
          <a:xfrm>
            <a:off x="321944" y="5105400"/>
            <a:ext cx="9603752" cy="830997"/>
          </a:xfrm>
          <a:prstGeom prst="rect">
            <a:avLst/>
          </a:prstGeom>
          <a:noFill/>
        </p:spPr>
        <p:txBody>
          <a:bodyPr wrap="square" rtlCol="0">
            <a:spAutoFit/>
          </a:bodyPr>
          <a:lstStyle/>
          <a:p>
            <a:r>
              <a:rPr lang="vi-VN" sz="2400" b="1" i="1">
                <a:solidFill>
                  <a:srgbClr val="FF3299"/>
                </a:solidFill>
                <a:cs typeface="Arial"/>
              </a:rPr>
              <a:t>Bắt </a:t>
            </a:r>
            <a:r>
              <a:rPr lang="vi-VN" sz="2400" b="1" i="1" spc="-5">
                <a:solidFill>
                  <a:srgbClr val="FF3299"/>
                </a:solidFill>
                <a:cs typeface="Arial"/>
              </a:rPr>
              <a:t>buộc </a:t>
            </a:r>
            <a:r>
              <a:rPr lang="vi-VN" sz="2400" b="1" i="1">
                <a:solidFill>
                  <a:srgbClr val="FF3299"/>
                </a:solidFill>
                <a:cs typeface="Arial"/>
              </a:rPr>
              <a:t>phải khai báo </a:t>
            </a:r>
            <a:r>
              <a:rPr lang="vi-VN" sz="2400" b="1" i="1">
                <a:solidFill>
                  <a:srgbClr val="FF0000"/>
                </a:solidFill>
                <a:cs typeface="Arial"/>
              </a:rPr>
              <a:t>END </a:t>
            </a:r>
            <a:r>
              <a:rPr lang="vi-VN" sz="2400" b="1" i="1">
                <a:solidFill>
                  <a:srgbClr val="FF3299"/>
                </a:solidFill>
                <a:cs typeface="Arial"/>
              </a:rPr>
              <a:t>để kết </a:t>
            </a:r>
            <a:r>
              <a:rPr lang="vi-VN" sz="2400" b="1" i="1" spc="-5">
                <a:solidFill>
                  <a:srgbClr val="FF3299"/>
                </a:solidFill>
                <a:cs typeface="Arial"/>
              </a:rPr>
              <a:t>thúc </a:t>
            </a:r>
            <a:r>
              <a:rPr lang="vi-VN" sz="2400" b="1" i="1">
                <a:solidFill>
                  <a:srgbClr val="FF3299"/>
                </a:solidFill>
                <a:cs typeface="Arial"/>
              </a:rPr>
              <a:t>chương</a:t>
            </a:r>
            <a:r>
              <a:rPr lang="vi-VN" sz="2400" b="1" i="1" spc="-145">
                <a:solidFill>
                  <a:srgbClr val="FF3299"/>
                </a:solidFill>
                <a:cs typeface="Arial"/>
              </a:rPr>
              <a:t> </a:t>
            </a:r>
            <a:r>
              <a:rPr lang="vi-VN" sz="2400" b="1" i="1" spc="-5">
                <a:solidFill>
                  <a:srgbClr val="FF3299"/>
                </a:solidFill>
                <a:cs typeface="Arial"/>
              </a:rPr>
              <a:t>trình.</a:t>
            </a:r>
            <a:endParaRPr lang="en-US" sz="2400" b="1" i="1" spc="-5">
              <a:solidFill>
                <a:srgbClr val="FF3299"/>
              </a:solidFill>
              <a:cs typeface="Arial"/>
            </a:endParaRPr>
          </a:p>
          <a:p>
            <a:r>
              <a:rPr lang="vi-VN" sz="2400" b="1" i="1">
                <a:solidFill>
                  <a:srgbClr val="FF3299"/>
                </a:solidFill>
                <a:cs typeface="Arial"/>
              </a:rPr>
              <a:t>Các khai báo trong </a:t>
            </a:r>
            <a:r>
              <a:rPr lang="vi-VN" sz="2400" b="1" i="1" spc="-5">
                <a:solidFill>
                  <a:srgbClr val="FF3299"/>
                </a:solidFill>
                <a:cs typeface="Arial"/>
              </a:rPr>
              <a:t>móc vuông là không </a:t>
            </a:r>
            <a:r>
              <a:rPr lang="vi-VN" sz="2400" b="1" i="1">
                <a:solidFill>
                  <a:srgbClr val="FF3299"/>
                </a:solidFill>
                <a:cs typeface="Arial"/>
              </a:rPr>
              <a:t>bắt</a:t>
            </a:r>
            <a:r>
              <a:rPr lang="vi-VN" sz="2400" b="1" i="1" spc="-130">
                <a:solidFill>
                  <a:srgbClr val="FF3299"/>
                </a:solidFill>
                <a:cs typeface="Arial"/>
              </a:rPr>
              <a:t> </a:t>
            </a:r>
            <a:r>
              <a:rPr lang="vi-VN" sz="2400" b="1" i="1">
                <a:solidFill>
                  <a:srgbClr val="FF3299"/>
                </a:solidFill>
                <a:cs typeface="Arial"/>
              </a:rPr>
              <a:t>buộc.</a:t>
            </a:r>
            <a:endParaRPr lang="en-US" sz="2400">
              <a:solidFill>
                <a:srgbClr val="150DBD"/>
              </a:solidFill>
            </a:endParaRPr>
          </a:p>
        </p:txBody>
      </p:sp>
    </p:spTree>
    <p:extLst>
      <p:ext uri="{BB962C8B-B14F-4D97-AF65-F5344CB8AC3E}">
        <p14:creationId xmlns:p14="http://schemas.microsoft.com/office/powerpoint/2010/main" val="6537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err="1"/>
              <a:t>Giới</a:t>
            </a:r>
            <a:r>
              <a:rPr lang="en-US" sz="4000" b="0" spc="-10"/>
              <a:t> </a:t>
            </a:r>
            <a:r>
              <a:rPr lang="en-US" sz="4000" b="0" spc="-10" err="1"/>
              <a:t>thiệu</a:t>
            </a:r>
            <a:r>
              <a:rPr lang="en-US" sz="4000" b="0" spc="-10"/>
              <a:t> </a:t>
            </a:r>
            <a:r>
              <a:rPr lang="en-US" sz="4000" b="0" spc="-10" err="1"/>
              <a:t>vê</a:t>
            </a:r>
            <a:r>
              <a:rPr lang="en-US" sz="4000" b="0" spc="-10"/>
              <a:t>̀ FORTRAN</a:t>
            </a:r>
            <a:endParaRPr sz="4000"/>
          </a:p>
        </p:txBody>
      </p:sp>
      <p:sp>
        <p:nvSpPr>
          <p:cNvPr id="3" name="object 3"/>
          <p:cNvSpPr txBox="1"/>
          <p:nvPr/>
        </p:nvSpPr>
        <p:spPr>
          <a:xfrm>
            <a:off x="914400" y="2447110"/>
            <a:ext cx="7696200" cy="750847"/>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FORTRAN</a:t>
            </a:r>
            <a:r>
              <a:rPr lang="en-US" sz="2400">
                <a:solidFill>
                  <a:srgbClr val="2F0EBC"/>
                </a:solidFill>
                <a:latin typeface="Arial"/>
                <a:cs typeface="Arial"/>
              </a:rPr>
              <a:t> là </a:t>
            </a:r>
            <a:r>
              <a:rPr lang="en-US" sz="2400" err="1">
                <a:solidFill>
                  <a:srgbClr val="2F0EBC"/>
                </a:solidFill>
                <a:latin typeface="Arial"/>
                <a:cs typeface="Arial"/>
              </a:rPr>
              <a:t>tên</a:t>
            </a:r>
            <a:r>
              <a:rPr lang="en-US" sz="2400">
                <a:solidFill>
                  <a:srgbClr val="2F0EBC"/>
                </a:solidFill>
                <a:latin typeface="Arial"/>
                <a:cs typeface="Arial"/>
              </a:rPr>
              <a:t> </a:t>
            </a:r>
            <a:r>
              <a:rPr lang="en-US" sz="2400" err="1">
                <a:solidFill>
                  <a:srgbClr val="2F0EBC"/>
                </a:solidFill>
                <a:latin typeface="Arial"/>
                <a:cs typeface="Arial"/>
              </a:rPr>
              <a:t>cấu</a:t>
            </a:r>
            <a:r>
              <a:rPr lang="en-US" sz="2400">
                <a:solidFill>
                  <a:srgbClr val="2F0EBC"/>
                </a:solidFill>
                <a:latin typeface="Arial"/>
                <a:cs typeface="Arial"/>
              </a:rPr>
              <a:t> </a:t>
            </a:r>
            <a:r>
              <a:rPr lang="en-US" sz="2400" err="1">
                <a:solidFill>
                  <a:srgbClr val="2F0EBC"/>
                </a:solidFill>
                <a:latin typeface="Arial"/>
                <a:cs typeface="Arial"/>
              </a:rPr>
              <a:t>tạo</a:t>
            </a:r>
            <a:r>
              <a:rPr lang="en-US" sz="2400">
                <a:solidFill>
                  <a:srgbClr val="2F0EBC"/>
                </a:solidFill>
                <a:latin typeface="Arial"/>
                <a:cs typeface="Arial"/>
              </a:rPr>
              <a:t> </a:t>
            </a:r>
            <a:r>
              <a:rPr lang="en-US" sz="2400" err="1">
                <a:solidFill>
                  <a:srgbClr val="2F0EBC"/>
                </a:solidFill>
                <a:latin typeface="Arial"/>
                <a:cs typeface="Arial"/>
              </a:rPr>
              <a:t>tư</a:t>
            </a:r>
            <a:r>
              <a:rPr lang="en-US" sz="2400">
                <a:solidFill>
                  <a:srgbClr val="2F0EBC"/>
                </a:solidFill>
                <a:latin typeface="Arial"/>
                <a:cs typeface="Arial"/>
              </a:rPr>
              <a:t>̀ </a:t>
            </a:r>
            <a:r>
              <a:rPr lang="en-US" sz="2400" b="1" err="1">
                <a:solidFill>
                  <a:srgbClr val="2F0EBC"/>
                </a:solidFill>
              </a:rPr>
              <a:t>FOR</a:t>
            </a:r>
            <a:r>
              <a:rPr lang="en-US" sz="2400" err="1">
                <a:solidFill>
                  <a:srgbClr val="2F0EBC"/>
                </a:solidFill>
              </a:rPr>
              <a:t>mula</a:t>
            </a:r>
            <a:r>
              <a:rPr lang="en-US" sz="2400">
                <a:solidFill>
                  <a:srgbClr val="2F0EBC"/>
                </a:solidFill>
              </a:rPr>
              <a:t> </a:t>
            </a:r>
            <a:r>
              <a:rPr lang="en-US" sz="2400" b="1" err="1">
                <a:solidFill>
                  <a:srgbClr val="2F0EBC"/>
                </a:solidFill>
              </a:rPr>
              <a:t>TRAN</a:t>
            </a:r>
            <a:r>
              <a:rPr lang="en-US" sz="2400" err="1">
                <a:solidFill>
                  <a:srgbClr val="2F0EBC"/>
                </a:solidFill>
              </a:rPr>
              <a:t>slation</a:t>
            </a:r>
            <a:r>
              <a:rPr lang="en-US" sz="2400">
                <a:solidFill>
                  <a:srgbClr val="2F0EBC"/>
                </a:solidFill>
              </a:rPr>
              <a:t> ( </a:t>
            </a:r>
            <a:r>
              <a:rPr lang="en-US" sz="2400" err="1">
                <a:solidFill>
                  <a:srgbClr val="150DBD"/>
                </a:solidFill>
              </a:rPr>
              <a:t>diễn</a:t>
            </a:r>
            <a:r>
              <a:rPr lang="en-US" sz="2400">
                <a:solidFill>
                  <a:srgbClr val="150DBD"/>
                </a:solidFill>
              </a:rPr>
              <a:t> </a:t>
            </a:r>
            <a:r>
              <a:rPr lang="en-US" sz="2400" err="1">
                <a:solidFill>
                  <a:srgbClr val="150DBD"/>
                </a:solidFill>
              </a:rPr>
              <a:t>dịch</a:t>
            </a:r>
            <a:r>
              <a:rPr lang="en-US" sz="2400">
                <a:solidFill>
                  <a:srgbClr val="150DBD"/>
                </a:solidFill>
              </a:rPr>
              <a:t> </a:t>
            </a:r>
            <a:r>
              <a:rPr lang="en-US" sz="2400" err="1">
                <a:solidFill>
                  <a:srgbClr val="150DBD"/>
                </a:solidFill>
              </a:rPr>
              <a:t>công</a:t>
            </a:r>
            <a:r>
              <a:rPr lang="en-US" sz="2400">
                <a:solidFill>
                  <a:srgbClr val="150DBD"/>
                </a:solidFill>
              </a:rPr>
              <a:t> </a:t>
            </a:r>
            <a:r>
              <a:rPr lang="en-US" sz="2400" err="1">
                <a:solidFill>
                  <a:srgbClr val="150DBD"/>
                </a:solidFill>
              </a:rPr>
              <a:t>thức</a:t>
            </a:r>
            <a:r>
              <a:rPr lang="en-US" sz="2400">
                <a:solidFill>
                  <a:srgbClr val="150DBD"/>
                </a:solidFill>
              </a:rPr>
              <a:t>, hay </a:t>
            </a:r>
            <a:r>
              <a:rPr lang="en-US" sz="2400" err="1">
                <a:solidFill>
                  <a:srgbClr val="150DBD"/>
                </a:solidFill>
              </a:rPr>
              <a:t>còn</a:t>
            </a:r>
            <a:r>
              <a:rPr lang="en-US" sz="2400">
                <a:solidFill>
                  <a:srgbClr val="150DBD"/>
                </a:solidFill>
              </a:rPr>
              <a:t> </a:t>
            </a:r>
            <a:r>
              <a:rPr lang="en-US" sz="2400" err="1">
                <a:solidFill>
                  <a:srgbClr val="150DBD"/>
                </a:solidFill>
              </a:rPr>
              <a:t>gọi</a:t>
            </a:r>
            <a:r>
              <a:rPr lang="en-US" sz="2400">
                <a:solidFill>
                  <a:srgbClr val="150DBD"/>
                </a:solidFill>
              </a:rPr>
              <a:t> </a:t>
            </a:r>
            <a:r>
              <a:rPr lang="en-US" sz="2400" err="1">
                <a:solidFill>
                  <a:srgbClr val="150DBD"/>
                </a:solidFill>
              </a:rPr>
              <a:t>là</a:t>
            </a:r>
            <a:r>
              <a:rPr lang="en-US" sz="2400">
                <a:solidFill>
                  <a:srgbClr val="150DBD"/>
                </a:solidFill>
              </a:rPr>
              <a:t> </a:t>
            </a:r>
            <a:r>
              <a:rPr lang="en-US" sz="2400" err="1">
                <a:solidFill>
                  <a:srgbClr val="150DBD"/>
                </a:solidFill>
              </a:rPr>
              <a:t>công</a:t>
            </a:r>
            <a:r>
              <a:rPr lang="en-US" sz="2400">
                <a:solidFill>
                  <a:srgbClr val="150DBD"/>
                </a:solidFill>
              </a:rPr>
              <a:t> </a:t>
            </a:r>
            <a:r>
              <a:rPr lang="en-US" sz="2400" err="1">
                <a:solidFill>
                  <a:srgbClr val="150DBD"/>
                </a:solidFill>
              </a:rPr>
              <a:t>thức</a:t>
            </a:r>
            <a:r>
              <a:rPr lang="en-US" sz="2400">
                <a:solidFill>
                  <a:srgbClr val="150DBD"/>
                </a:solidFill>
              </a:rPr>
              <a:t> </a:t>
            </a:r>
            <a:r>
              <a:rPr lang="en-US" sz="2400" err="1">
                <a:solidFill>
                  <a:srgbClr val="150DBD"/>
                </a:solidFill>
              </a:rPr>
              <a:t>dịch</a:t>
            </a:r>
            <a:r>
              <a:rPr lang="en-US" sz="2400">
                <a:solidFill>
                  <a:srgbClr val="150DBD"/>
                </a:solidFill>
              </a:rPr>
              <a:t>)</a:t>
            </a:r>
          </a:p>
        </p:txBody>
      </p:sp>
      <p:sp>
        <p:nvSpPr>
          <p:cNvPr id="6" name="object 3"/>
          <p:cNvSpPr txBox="1"/>
          <p:nvPr/>
        </p:nvSpPr>
        <p:spPr>
          <a:xfrm>
            <a:off x="933450" y="4115314"/>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FORTRAN</a:t>
            </a:r>
            <a:r>
              <a:rPr lang="en-US" sz="2400">
                <a:solidFill>
                  <a:srgbClr val="2F0EBC"/>
                </a:solidFill>
                <a:latin typeface="Arial"/>
                <a:cs typeface="Arial"/>
              </a:rPr>
              <a:t> là </a:t>
            </a:r>
            <a:r>
              <a:rPr lang="en-US" sz="2400" err="1">
                <a:solidFill>
                  <a:srgbClr val="2F0EBC"/>
                </a:solidFill>
                <a:latin typeface="Arial"/>
                <a:cs typeface="Arial"/>
              </a:rPr>
              <a:t>ngôn</a:t>
            </a:r>
            <a:r>
              <a:rPr lang="en-US" sz="2400">
                <a:solidFill>
                  <a:srgbClr val="2F0EBC"/>
                </a:solidFill>
                <a:latin typeface="Arial"/>
                <a:cs typeface="Arial"/>
              </a:rPr>
              <a:t> </a:t>
            </a:r>
            <a:r>
              <a:rPr lang="en-US" sz="2400" err="1">
                <a:solidFill>
                  <a:srgbClr val="2F0EBC"/>
                </a:solidFill>
                <a:latin typeface="Arial"/>
                <a:cs typeface="Arial"/>
              </a:rPr>
              <a:t>ngư</a:t>
            </a:r>
            <a:r>
              <a:rPr lang="en-US" sz="2400">
                <a:solidFill>
                  <a:srgbClr val="2F0EBC"/>
                </a:solidFill>
                <a:latin typeface="Arial"/>
                <a:cs typeface="Arial"/>
              </a:rPr>
              <a:t>̃ </a:t>
            </a:r>
            <a:r>
              <a:rPr lang="en-US" sz="2400" err="1">
                <a:solidFill>
                  <a:srgbClr val="2F0EBC"/>
                </a:solidFill>
                <a:latin typeface="Arial"/>
                <a:cs typeface="Arial"/>
              </a:rPr>
              <a:t>lập</a:t>
            </a:r>
            <a:r>
              <a:rPr lang="en-US" sz="2400">
                <a:solidFill>
                  <a:srgbClr val="2F0EBC"/>
                </a:solidFill>
                <a:latin typeface="Arial"/>
                <a:cs typeface="Arial"/>
              </a:rPr>
              <a:t> </a:t>
            </a:r>
            <a:r>
              <a:rPr lang="en-US" sz="2400" err="1">
                <a:solidFill>
                  <a:srgbClr val="2F0EBC"/>
                </a:solidFill>
                <a:latin typeface="Arial"/>
                <a:cs typeface="Arial"/>
              </a:rPr>
              <a:t>trình</a:t>
            </a:r>
            <a:r>
              <a:rPr lang="en-US" sz="2400">
                <a:solidFill>
                  <a:srgbClr val="2F0EBC"/>
                </a:solidFill>
                <a:latin typeface="Arial"/>
                <a:cs typeface="Arial"/>
              </a:rPr>
              <a:t> </a:t>
            </a:r>
            <a:r>
              <a:rPr lang="en-US" sz="2400" err="1">
                <a:solidFill>
                  <a:srgbClr val="2F0EBC"/>
                </a:solidFill>
                <a:latin typeface="Arial"/>
                <a:cs typeface="Arial"/>
              </a:rPr>
              <a:t>bậc</a:t>
            </a:r>
            <a:r>
              <a:rPr lang="en-US" sz="2400">
                <a:solidFill>
                  <a:srgbClr val="2F0EBC"/>
                </a:solidFill>
                <a:latin typeface="Arial"/>
                <a:cs typeface="Arial"/>
              </a:rPr>
              <a:t> </a:t>
            </a:r>
            <a:r>
              <a:rPr lang="en-US" sz="2400" err="1">
                <a:solidFill>
                  <a:srgbClr val="2F0EBC"/>
                </a:solidFill>
                <a:latin typeface="Arial"/>
                <a:cs typeface="Arial"/>
              </a:rPr>
              <a:t>cao</a:t>
            </a:r>
            <a:r>
              <a:rPr lang="en-US" sz="2400">
                <a:solidFill>
                  <a:srgbClr val="2F0EBC"/>
                </a:solidFill>
                <a:latin typeface="Arial"/>
                <a:cs typeface="Arial"/>
              </a:rPr>
              <a:t> </a:t>
            </a:r>
            <a:r>
              <a:rPr lang="en-US" sz="2400" err="1">
                <a:solidFill>
                  <a:srgbClr val="2F0EBC"/>
                </a:solidFill>
                <a:latin typeface="Arial"/>
                <a:cs typeface="Arial"/>
              </a:rPr>
              <a:t>đầu</a:t>
            </a:r>
            <a:r>
              <a:rPr lang="en-US" sz="2400">
                <a:solidFill>
                  <a:srgbClr val="2F0EBC"/>
                </a:solidFill>
                <a:latin typeface="Arial"/>
                <a:cs typeface="Arial"/>
              </a:rPr>
              <a:t> </a:t>
            </a:r>
            <a:r>
              <a:rPr lang="en-US" sz="2400" err="1">
                <a:solidFill>
                  <a:srgbClr val="2F0EBC"/>
                </a:solidFill>
                <a:latin typeface="Arial"/>
                <a:cs typeface="Arial"/>
              </a:rPr>
              <a:t>tiên</a:t>
            </a:r>
            <a:r>
              <a:rPr lang="en-US" sz="2400">
                <a:solidFill>
                  <a:srgbClr val="2F0EBC"/>
                </a:solidFill>
              </a:rPr>
              <a:t>.</a:t>
            </a:r>
          </a:p>
        </p:txBody>
      </p:sp>
    </p:spTree>
    <p:extLst>
      <p:ext uri="{BB962C8B-B14F-4D97-AF65-F5344CB8AC3E}">
        <p14:creationId xmlns:p14="http://schemas.microsoft.com/office/powerpoint/2010/main" val="1956626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714489" y="6096000"/>
            <a:ext cx="2343911" cy="1657349"/>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286000" y="609600"/>
            <a:ext cx="5967275" cy="707886"/>
          </a:xfrm>
          <a:prstGeom prst="rect">
            <a:avLst/>
          </a:prstGeom>
          <a:noFill/>
        </p:spPr>
        <p:txBody>
          <a:bodyPr wrap="none" rtlCol="0">
            <a:spAutoFit/>
          </a:bodyPr>
          <a:lstStyle/>
          <a:p>
            <a:r>
              <a:rPr lang="en-US" sz="4000" b="1">
                <a:solidFill>
                  <a:srgbClr val="150DBD"/>
                </a:solidFill>
              </a:rPr>
              <a:t>CẤU TRÚC CHƯƠNG TRÌNH</a:t>
            </a:r>
          </a:p>
        </p:txBody>
      </p:sp>
      <p:sp>
        <p:nvSpPr>
          <p:cNvPr id="2" name="TextBox 1"/>
          <p:cNvSpPr txBox="1"/>
          <p:nvPr/>
        </p:nvSpPr>
        <p:spPr>
          <a:xfrm>
            <a:off x="223837" y="1490660"/>
            <a:ext cx="9525000" cy="1015663"/>
          </a:xfrm>
          <a:prstGeom prst="rect">
            <a:avLst/>
          </a:prstGeom>
          <a:noFill/>
        </p:spPr>
        <p:txBody>
          <a:bodyPr wrap="square" rtlCol="0">
            <a:spAutoFit/>
          </a:bodyPr>
          <a:lstStyle/>
          <a:p>
            <a:r>
              <a:rPr lang="en-US" sz="2000" b="1">
                <a:solidFill>
                  <a:srgbClr val="150DBD"/>
                </a:solidFill>
              </a:rPr>
              <a:t>+	[PROGRAM </a:t>
            </a:r>
            <a:r>
              <a:rPr lang="en-US" sz="2000" b="1" i="1">
                <a:solidFill>
                  <a:srgbClr val="150DBD"/>
                </a:solidFill>
              </a:rPr>
              <a:t>TenChuongTrinh</a:t>
            </a:r>
            <a:r>
              <a:rPr lang="en-US" sz="2000" b="1">
                <a:solidFill>
                  <a:srgbClr val="150DBD"/>
                </a:solidFill>
              </a:rPr>
              <a:t>] </a:t>
            </a:r>
          </a:p>
          <a:p>
            <a:r>
              <a:rPr lang="en-US" sz="2000">
                <a:solidFill>
                  <a:srgbClr val="150DBD"/>
                </a:solidFill>
              </a:rPr>
              <a:t>Đặt tên cho chương trình</a:t>
            </a:r>
          </a:p>
          <a:p>
            <a:endParaRPr lang="en-US" sz="2000">
              <a:solidFill>
                <a:srgbClr val="150DBD"/>
              </a:solidFill>
            </a:endParaRPr>
          </a:p>
        </p:txBody>
      </p:sp>
      <p:sp>
        <p:nvSpPr>
          <p:cNvPr id="5" name="TextBox 4"/>
          <p:cNvSpPr txBox="1"/>
          <p:nvPr/>
        </p:nvSpPr>
        <p:spPr>
          <a:xfrm>
            <a:off x="238124" y="2286000"/>
            <a:ext cx="9525000" cy="1015663"/>
          </a:xfrm>
          <a:prstGeom prst="rect">
            <a:avLst/>
          </a:prstGeom>
          <a:noFill/>
        </p:spPr>
        <p:txBody>
          <a:bodyPr wrap="square" rtlCol="0">
            <a:spAutoFit/>
          </a:bodyPr>
          <a:lstStyle/>
          <a:p>
            <a:r>
              <a:rPr lang="en-US" sz="2000" b="1">
                <a:solidFill>
                  <a:srgbClr val="150DBD"/>
                </a:solidFill>
              </a:rPr>
              <a:t>+	[</a:t>
            </a:r>
            <a:r>
              <a:rPr lang="en-US" sz="2000" b="1" i="1">
                <a:solidFill>
                  <a:srgbClr val="150DBD"/>
                </a:solidFill>
              </a:rPr>
              <a:t>Phan_khai_khai_bao</a:t>
            </a:r>
            <a:r>
              <a:rPr lang="en-US" sz="2000" b="1">
                <a:solidFill>
                  <a:srgbClr val="150DBD"/>
                </a:solidFill>
              </a:rPr>
              <a:t>]</a:t>
            </a:r>
            <a:endParaRPr lang="en-US" sz="2000">
              <a:solidFill>
                <a:srgbClr val="150DBD"/>
              </a:solidFill>
            </a:endParaRPr>
          </a:p>
          <a:p>
            <a:r>
              <a:rPr lang="en-US" sz="2000">
                <a:solidFill>
                  <a:srgbClr val="150DBD"/>
                </a:solidFill>
              </a:rPr>
              <a:t>Khai báo các biến, các thuộc tính, các hằng và kiểu dữ liệu tương ứng của chúng để trình biên dịch cấp phát bộ nhớ, phân luồng xử lý</a:t>
            </a:r>
          </a:p>
        </p:txBody>
      </p:sp>
      <p:sp>
        <p:nvSpPr>
          <p:cNvPr id="6" name="TextBox 5"/>
          <p:cNvSpPr txBox="1"/>
          <p:nvPr/>
        </p:nvSpPr>
        <p:spPr>
          <a:xfrm>
            <a:off x="319087" y="3377863"/>
            <a:ext cx="9525000" cy="707886"/>
          </a:xfrm>
          <a:prstGeom prst="rect">
            <a:avLst/>
          </a:prstGeom>
          <a:noFill/>
        </p:spPr>
        <p:txBody>
          <a:bodyPr wrap="square" rtlCol="0">
            <a:spAutoFit/>
          </a:bodyPr>
          <a:lstStyle/>
          <a:p>
            <a:r>
              <a:rPr lang="en-US" sz="2000" b="1">
                <a:solidFill>
                  <a:srgbClr val="150DBD"/>
                </a:solidFill>
              </a:rPr>
              <a:t>+</a:t>
            </a:r>
            <a:r>
              <a:rPr lang="en-US" sz="2000">
                <a:solidFill>
                  <a:srgbClr val="150DBD"/>
                </a:solidFill>
              </a:rPr>
              <a:t>	</a:t>
            </a:r>
            <a:r>
              <a:rPr lang="en-US" sz="2000" b="1">
                <a:solidFill>
                  <a:srgbClr val="150DBD"/>
                </a:solidFill>
              </a:rPr>
              <a:t>[</a:t>
            </a:r>
            <a:r>
              <a:rPr lang="en-US" sz="2000" b="1" i="1">
                <a:solidFill>
                  <a:srgbClr val="150DBD"/>
                </a:solidFill>
              </a:rPr>
              <a:t>Phan_thuc_thi</a:t>
            </a:r>
            <a:r>
              <a:rPr lang="en-US" sz="2000" b="1">
                <a:solidFill>
                  <a:srgbClr val="150DBD"/>
                </a:solidFill>
              </a:rPr>
              <a:t>]</a:t>
            </a:r>
            <a:endParaRPr lang="en-US" sz="2000">
              <a:solidFill>
                <a:srgbClr val="150DBD"/>
              </a:solidFill>
            </a:endParaRPr>
          </a:p>
          <a:p>
            <a:r>
              <a:rPr lang="en-US" sz="2000">
                <a:solidFill>
                  <a:srgbClr val="150DBD"/>
                </a:solidFill>
              </a:rPr>
              <a:t>Là những câu lệnh xác định quy tắc và trình tự thực hiện tính toán, xử lý để đạt kết quả.</a:t>
            </a:r>
          </a:p>
        </p:txBody>
      </p:sp>
      <p:sp>
        <p:nvSpPr>
          <p:cNvPr id="7" name="TextBox 6"/>
          <p:cNvSpPr txBox="1"/>
          <p:nvPr/>
        </p:nvSpPr>
        <p:spPr>
          <a:xfrm>
            <a:off x="328612" y="4085749"/>
            <a:ext cx="9525000" cy="1323439"/>
          </a:xfrm>
          <a:prstGeom prst="rect">
            <a:avLst/>
          </a:prstGeom>
          <a:noFill/>
        </p:spPr>
        <p:txBody>
          <a:bodyPr wrap="square" rtlCol="0">
            <a:spAutoFit/>
          </a:bodyPr>
          <a:lstStyle/>
          <a:p>
            <a:r>
              <a:rPr lang="en-US" sz="2000" b="1">
                <a:solidFill>
                  <a:srgbClr val="150DBD"/>
                </a:solidFill>
              </a:rPr>
              <a:t>+</a:t>
            </a:r>
            <a:r>
              <a:rPr lang="en-US" sz="2000">
                <a:solidFill>
                  <a:srgbClr val="150DBD"/>
                </a:solidFill>
              </a:rPr>
              <a:t>	 </a:t>
            </a:r>
            <a:r>
              <a:rPr lang="en-US" sz="2000" b="1">
                <a:solidFill>
                  <a:srgbClr val="150DBD"/>
                </a:solidFill>
              </a:rPr>
              <a:t>[</a:t>
            </a:r>
            <a:r>
              <a:rPr lang="en-US" sz="2000" b="1" i="1">
                <a:solidFill>
                  <a:srgbClr val="150DBD"/>
                </a:solidFill>
              </a:rPr>
              <a:t>Cac_chuong_trinh_con</a:t>
            </a:r>
            <a:r>
              <a:rPr lang="en-US" sz="2000" b="1">
                <a:solidFill>
                  <a:srgbClr val="150DBD"/>
                </a:solidFill>
              </a:rPr>
              <a:t>]</a:t>
            </a:r>
            <a:endParaRPr lang="en-US" sz="2000">
              <a:solidFill>
                <a:srgbClr val="150DBD"/>
              </a:solidFill>
            </a:endParaRPr>
          </a:p>
          <a:p>
            <a:r>
              <a:rPr lang="en-US" sz="2000">
                <a:solidFill>
                  <a:srgbClr val="150DBD"/>
                </a:solidFill>
              </a:rPr>
              <a:t>Là các chương trình phụ dùng thực thi một số phép tính hay các thao tác xử lý dữ liệu nhiều lần. Nó làm cho chương trình gọn và dễ hiểu hơn.</a:t>
            </a:r>
          </a:p>
          <a:p>
            <a:endParaRPr lang="en-US" sz="2000">
              <a:solidFill>
                <a:srgbClr val="150DBD"/>
              </a:solidFill>
            </a:endParaRPr>
          </a:p>
        </p:txBody>
      </p:sp>
      <p:sp>
        <p:nvSpPr>
          <p:cNvPr id="8" name="TextBox 7"/>
          <p:cNvSpPr txBox="1"/>
          <p:nvPr/>
        </p:nvSpPr>
        <p:spPr>
          <a:xfrm>
            <a:off x="238123" y="5286375"/>
            <a:ext cx="9525000" cy="1015663"/>
          </a:xfrm>
          <a:prstGeom prst="rect">
            <a:avLst/>
          </a:prstGeom>
          <a:noFill/>
        </p:spPr>
        <p:txBody>
          <a:bodyPr wrap="square" rtlCol="0">
            <a:spAutoFit/>
          </a:bodyPr>
          <a:lstStyle/>
          <a:p>
            <a:r>
              <a:rPr lang="en-US" sz="2000" b="1">
                <a:solidFill>
                  <a:srgbClr val="150DBD"/>
                </a:solidFill>
              </a:rPr>
              <a:t>+</a:t>
            </a:r>
            <a:r>
              <a:rPr lang="en-US" sz="2000">
                <a:solidFill>
                  <a:srgbClr val="150DBD"/>
                </a:solidFill>
              </a:rPr>
              <a:t>	 </a:t>
            </a:r>
            <a:r>
              <a:rPr lang="en-US" sz="2000" b="1">
                <a:solidFill>
                  <a:srgbClr val="150DBD"/>
                </a:solidFill>
              </a:rPr>
              <a:t>END [PROGRAM [</a:t>
            </a:r>
            <a:r>
              <a:rPr lang="en-US" sz="2000" b="1" i="1">
                <a:solidFill>
                  <a:srgbClr val="150DBD"/>
                </a:solidFill>
              </a:rPr>
              <a:t>TenChuongTrinh</a:t>
            </a:r>
            <a:r>
              <a:rPr lang="en-US" sz="2000" b="1">
                <a:solidFill>
                  <a:srgbClr val="150DBD"/>
                </a:solidFill>
              </a:rPr>
              <a:t>]]</a:t>
            </a:r>
            <a:endParaRPr lang="en-US" sz="2000">
              <a:solidFill>
                <a:srgbClr val="150DBD"/>
              </a:solidFill>
            </a:endParaRPr>
          </a:p>
          <a:p>
            <a:r>
              <a:rPr lang="en-US" sz="2000">
                <a:solidFill>
                  <a:srgbClr val="150DBD"/>
                </a:solidFill>
              </a:rPr>
              <a:t>Câu lệnh này báo cho chương trình dịch rằng không còn câu lệnh nào nữa để dịch.</a:t>
            </a:r>
          </a:p>
          <a:p>
            <a:endParaRPr lang="en-US" sz="2000">
              <a:solidFill>
                <a:srgbClr val="150DBD"/>
              </a:solidFill>
            </a:endParaRPr>
          </a:p>
        </p:txBody>
      </p:sp>
    </p:spTree>
    <p:extLst>
      <p:ext uri="{BB962C8B-B14F-4D97-AF65-F5344CB8AC3E}">
        <p14:creationId xmlns:p14="http://schemas.microsoft.com/office/powerpoint/2010/main" val="6537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96200" y="6092951"/>
            <a:ext cx="2338387" cy="16733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443162" y="228600"/>
            <a:ext cx="4038285" cy="707886"/>
          </a:xfrm>
          <a:prstGeom prst="rect">
            <a:avLst/>
          </a:prstGeom>
          <a:noFill/>
        </p:spPr>
        <p:txBody>
          <a:bodyPr wrap="none" rtlCol="0">
            <a:spAutoFit/>
          </a:bodyPr>
          <a:lstStyle/>
          <a:p>
            <a:r>
              <a:rPr lang="en-US" sz="4000" b="1">
                <a:solidFill>
                  <a:srgbClr val="150DBD"/>
                </a:solidFill>
              </a:rPr>
              <a:t>CÁC KIỂU DỮ LIỆU</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01090"/>
            <a:ext cx="5310187" cy="479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 y="985824"/>
            <a:ext cx="4953000" cy="861774"/>
          </a:xfrm>
          <a:prstGeom prst="rect">
            <a:avLst/>
          </a:prstGeom>
          <a:noFill/>
        </p:spPr>
        <p:txBody>
          <a:bodyPr wrap="square" rtlCol="0">
            <a:spAutoFit/>
          </a:bodyPr>
          <a:lstStyle/>
          <a:p>
            <a:pPr lvl="0"/>
            <a:r>
              <a:rPr lang="en-US" sz="2500">
                <a:solidFill>
                  <a:srgbClr val="150DBD"/>
                </a:solidFill>
              </a:rPr>
              <a:t>Fortran 90 định nghĩa 5 kiểu dữ liệu chuẩn, được chia thành hai lớp</a:t>
            </a:r>
          </a:p>
        </p:txBody>
      </p:sp>
      <p:sp>
        <p:nvSpPr>
          <p:cNvPr id="6" name="TextBox 5"/>
          <p:cNvSpPr txBox="1"/>
          <p:nvPr/>
        </p:nvSpPr>
        <p:spPr>
          <a:xfrm>
            <a:off x="14288" y="1886399"/>
            <a:ext cx="4953000" cy="2015936"/>
          </a:xfrm>
          <a:prstGeom prst="rect">
            <a:avLst/>
          </a:prstGeom>
          <a:noFill/>
        </p:spPr>
        <p:txBody>
          <a:bodyPr wrap="square" rtlCol="0">
            <a:spAutoFit/>
          </a:bodyPr>
          <a:lstStyle/>
          <a:p>
            <a:pPr marL="285750" lvl="0" indent="-285750">
              <a:buFontTx/>
              <a:buChar char="-"/>
            </a:pPr>
            <a:r>
              <a:rPr lang="en-US" sz="2500">
                <a:solidFill>
                  <a:srgbClr val="150DBD"/>
                </a:solidFill>
              </a:rPr>
              <a:t>Lớp các kiểu số (numeric</a:t>
            </a:r>
            <a:r>
              <a:rPr lang="en-US" sz="2500" i="1">
                <a:solidFill>
                  <a:srgbClr val="150DBD"/>
                </a:solidFill>
              </a:rPr>
              <a:t>)</a:t>
            </a:r>
            <a:r>
              <a:rPr lang="en-US" sz="2500">
                <a:solidFill>
                  <a:srgbClr val="150DBD"/>
                </a:solidFill>
              </a:rPr>
              <a:t> </a:t>
            </a:r>
          </a:p>
          <a:p>
            <a:pPr lvl="0"/>
            <a:r>
              <a:rPr lang="en-US" sz="2500">
                <a:solidFill>
                  <a:srgbClr val="150DBD"/>
                </a:solidFill>
              </a:rPr>
              <a:t>+ số nguyên (</a:t>
            </a:r>
            <a:r>
              <a:rPr lang="en-US" sz="2500" b="1">
                <a:solidFill>
                  <a:srgbClr val="150DBD"/>
                </a:solidFill>
              </a:rPr>
              <a:t>integer</a:t>
            </a:r>
            <a:r>
              <a:rPr lang="en-US" sz="2500">
                <a:solidFill>
                  <a:srgbClr val="150DBD"/>
                </a:solidFill>
              </a:rPr>
              <a:t>)</a:t>
            </a:r>
          </a:p>
          <a:p>
            <a:pPr lvl="0"/>
            <a:r>
              <a:rPr lang="en-US" sz="2500">
                <a:solidFill>
                  <a:srgbClr val="150DBD"/>
                </a:solidFill>
              </a:rPr>
              <a:t>+ số thực (</a:t>
            </a:r>
            <a:r>
              <a:rPr lang="en-US" sz="2500" b="1">
                <a:solidFill>
                  <a:srgbClr val="150DBD"/>
                </a:solidFill>
              </a:rPr>
              <a:t>real</a:t>
            </a:r>
            <a:r>
              <a:rPr lang="en-US" sz="2500">
                <a:solidFill>
                  <a:srgbClr val="150DBD"/>
                </a:solidFill>
              </a:rPr>
              <a:t>)</a:t>
            </a:r>
          </a:p>
          <a:p>
            <a:pPr lvl="0"/>
            <a:r>
              <a:rPr lang="en-US" sz="2500">
                <a:solidFill>
                  <a:srgbClr val="150DBD"/>
                </a:solidFill>
              </a:rPr>
              <a:t>+ số phức (</a:t>
            </a:r>
            <a:r>
              <a:rPr lang="en-US" sz="2500" b="1">
                <a:solidFill>
                  <a:srgbClr val="150DBD"/>
                </a:solidFill>
              </a:rPr>
              <a:t>complex</a:t>
            </a:r>
            <a:r>
              <a:rPr lang="en-US" sz="2500">
                <a:solidFill>
                  <a:srgbClr val="150DBD"/>
                </a:solidFill>
              </a:rPr>
              <a:t>)</a:t>
            </a:r>
          </a:p>
          <a:p>
            <a:endParaRPr lang="en-US" sz="2500">
              <a:solidFill>
                <a:srgbClr val="150DBD"/>
              </a:solidFill>
            </a:endParaRPr>
          </a:p>
        </p:txBody>
      </p:sp>
      <p:sp>
        <p:nvSpPr>
          <p:cNvPr id="7" name="TextBox 6"/>
          <p:cNvSpPr txBox="1"/>
          <p:nvPr/>
        </p:nvSpPr>
        <p:spPr>
          <a:xfrm>
            <a:off x="14288" y="3581400"/>
            <a:ext cx="4953000" cy="2015936"/>
          </a:xfrm>
          <a:prstGeom prst="rect">
            <a:avLst/>
          </a:prstGeom>
          <a:noFill/>
        </p:spPr>
        <p:txBody>
          <a:bodyPr wrap="square" rtlCol="0">
            <a:spAutoFit/>
          </a:bodyPr>
          <a:lstStyle/>
          <a:p>
            <a:pPr marL="285750" lvl="0" indent="-285750">
              <a:buFontTx/>
              <a:buChar char="-"/>
            </a:pPr>
            <a:r>
              <a:rPr lang="en-US" sz="2500">
                <a:solidFill>
                  <a:srgbClr val="150DBD"/>
                </a:solidFill>
              </a:rPr>
              <a:t>Lớp các kiểu không phải số (non-numeric</a:t>
            </a:r>
            <a:r>
              <a:rPr lang="en-US" sz="2500" i="1">
                <a:solidFill>
                  <a:srgbClr val="150DBD"/>
                </a:solidFill>
              </a:rPr>
              <a:t>)</a:t>
            </a:r>
          </a:p>
          <a:p>
            <a:pPr lvl="0"/>
            <a:r>
              <a:rPr lang="en-US" sz="2500" i="1">
                <a:solidFill>
                  <a:srgbClr val="150DBD"/>
                </a:solidFill>
              </a:rPr>
              <a:t>+</a:t>
            </a:r>
            <a:r>
              <a:rPr lang="en-US" sz="2500">
                <a:solidFill>
                  <a:srgbClr val="150DBD"/>
                </a:solidFill>
              </a:rPr>
              <a:t> kiểu ký tự (</a:t>
            </a:r>
            <a:r>
              <a:rPr lang="en-US" sz="2500" b="1">
                <a:solidFill>
                  <a:srgbClr val="150DBD"/>
                </a:solidFill>
              </a:rPr>
              <a:t>character</a:t>
            </a:r>
            <a:r>
              <a:rPr lang="en-US" sz="2500">
                <a:solidFill>
                  <a:srgbClr val="150DBD"/>
                </a:solidFill>
              </a:rPr>
              <a:t>)</a:t>
            </a:r>
          </a:p>
          <a:p>
            <a:pPr lvl="0"/>
            <a:r>
              <a:rPr lang="en-US" sz="2500">
                <a:solidFill>
                  <a:srgbClr val="150DBD"/>
                </a:solidFill>
              </a:rPr>
              <a:t>+ kiểu lôgic (</a:t>
            </a:r>
            <a:r>
              <a:rPr lang="en-US" sz="2500" b="1">
                <a:solidFill>
                  <a:srgbClr val="150DBD"/>
                </a:solidFill>
              </a:rPr>
              <a:t>logical</a:t>
            </a:r>
            <a:r>
              <a:rPr lang="en-US" sz="2500">
                <a:solidFill>
                  <a:srgbClr val="150DBD"/>
                </a:solidFill>
              </a:rPr>
              <a:t>). </a:t>
            </a:r>
          </a:p>
          <a:p>
            <a:endParaRPr lang="en-US" sz="2500">
              <a:solidFill>
                <a:srgbClr val="150DBD"/>
              </a:solidFill>
            </a:endParaRPr>
          </a:p>
        </p:txBody>
      </p:sp>
    </p:spTree>
    <p:extLst>
      <p:ext uri="{BB962C8B-B14F-4D97-AF65-F5344CB8AC3E}">
        <p14:creationId xmlns:p14="http://schemas.microsoft.com/office/powerpoint/2010/main" val="6537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 calcmode="lin" valueType="num">
                                      <p:cBhvr additive="base">
                                        <p:cTn id="24" dur="500" fill="hold"/>
                                        <p:tgtEl>
                                          <p:spTgt spid="3074"/>
                                        </p:tgtEl>
                                        <p:attrNameLst>
                                          <p:attrName>ppt_x</p:attrName>
                                        </p:attrNameLst>
                                      </p:cBhvr>
                                      <p:tavLst>
                                        <p:tav tm="0">
                                          <p:val>
                                            <p:strVal val="#ppt_x"/>
                                          </p:val>
                                        </p:tav>
                                        <p:tav tm="100000">
                                          <p:val>
                                            <p:strVal val="#ppt_x"/>
                                          </p:val>
                                        </p:tav>
                                      </p:tavLst>
                                    </p:anim>
                                    <p:anim calcmode="lin" valueType="num">
                                      <p:cBhvr additive="base">
                                        <p:cTn id="2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08848" y="6294310"/>
            <a:ext cx="2135264" cy="14447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904744" y="304800"/>
            <a:ext cx="3142207" cy="707886"/>
          </a:xfrm>
          <a:prstGeom prst="rect">
            <a:avLst/>
          </a:prstGeom>
          <a:noFill/>
        </p:spPr>
        <p:txBody>
          <a:bodyPr wrap="none" rtlCol="0">
            <a:spAutoFit/>
          </a:bodyPr>
          <a:lstStyle/>
          <a:p>
            <a:r>
              <a:rPr lang="en-US" sz="4000" b="1">
                <a:solidFill>
                  <a:srgbClr val="150DBD"/>
                </a:solidFill>
              </a:rPr>
              <a:t>CÁC TOÁN TỬ</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42" y="1927097"/>
            <a:ext cx="7353193"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9942" y="1143000"/>
            <a:ext cx="6821458" cy="553998"/>
          </a:xfrm>
          <a:prstGeom prst="rect">
            <a:avLst/>
          </a:prstGeom>
          <a:noFill/>
        </p:spPr>
        <p:txBody>
          <a:bodyPr wrap="square" rtlCol="0">
            <a:spAutoFit/>
          </a:bodyPr>
          <a:lstStyle/>
          <a:p>
            <a:r>
              <a:rPr lang="en-US" sz="3000">
                <a:solidFill>
                  <a:schemeClr val="tx1">
                    <a:lumMod val="95000"/>
                    <a:lumOff val="5000"/>
                  </a:schemeClr>
                </a:solidFill>
              </a:rPr>
              <a:t>Phép toán số học</a:t>
            </a:r>
          </a:p>
        </p:txBody>
      </p:sp>
    </p:spTree>
    <p:extLst>
      <p:ext uri="{BB962C8B-B14F-4D97-AF65-F5344CB8AC3E}">
        <p14:creationId xmlns:p14="http://schemas.microsoft.com/office/powerpoint/2010/main" val="6537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08848" y="6294310"/>
            <a:ext cx="2135264" cy="14447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904744" y="304800"/>
            <a:ext cx="3142207" cy="707886"/>
          </a:xfrm>
          <a:prstGeom prst="rect">
            <a:avLst/>
          </a:prstGeom>
          <a:noFill/>
        </p:spPr>
        <p:txBody>
          <a:bodyPr wrap="none" rtlCol="0">
            <a:spAutoFit/>
          </a:bodyPr>
          <a:lstStyle/>
          <a:p>
            <a:r>
              <a:rPr lang="en-US" sz="4000" b="1">
                <a:solidFill>
                  <a:srgbClr val="150DBD"/>
                </a:solidFill>
              </a:rPr>
              <a:t>CÁC TOÁN TỬ</a:t>
            </a:r>
          </a:p>
        </p:txBody>
      </p:sp>
      <p:sp>
        <p:nvSpPr>
          <p:cNvPr id="2" name="TextBox 1"/>
          <p:cNvSpPr txBox="1"/>
          <p:nvPr/>
        </p:nvSpPr>
        <p:spPr>
          <a:xfrm>
            <a:off x="569942" y="1143000"/>
            <a:ext cx="6821458" cy="553998"/>
          </a:xfrm>
          <a:prstGeom prst="rect">
            <a:avLst/>
          </a:prstGeom>
          <a:noFill/>
        </p:spPr>
        <p:txBody>
          <a:bodyPr wrap="square" rtlCol="0">
            <a:spAutoFit/>
          </a:bodyPr>
          <a:lstStyle/>
          <a:p>
            <a:r>
              <a:rPr lang="en-US" sz="3000">
                <a:solidFill>
                  <a:schemeClr val="tx1">
                    <a:lumMod val="95000"/>
                    <a:lumOff val="5000"/>
                  </a:schemeClr>
                </a:solidFill>
              </a:rPr>
              <a:t>Phép toán quan hệ</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01" y="1696997"/>
            <a:ext cx="6660691" cy="5319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08848" y="6294310"/>
            <a:ext cx="2135264" cy="14447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904744" y="304800"/>
            <a:ext cx="3142207" cy="707886"/>
          </a:xfrm>
          <a:prstGeom prst="rect">
            <a:avLst/>
          </a:prstGeom>
          <a:noFill/>
        </p:spPr>
        <p:txBody>
          <a:bodyPr wrap="none" rtlCol="0">
            <a:spAutoFit/>
          </a:bodyPr>
          <a:lstStyle/>
          <a:p>
            <a:r>
              <a:rPr lang="en-US" sz="4000" b="1">
                <a:solidFill>
                  <a:srgbClr val="150DBD"/>
                </a:solidFill>
              </a:rPr>
              <a:t>CÁC TOÁN TỬ</a:t>
            </a:r>
          </a:p>
        </p:txBody>
      </p:sp>
      <p:sp>
        <p:nvSpPr>
          <p:cNvPr id="2" name="TextBox 1"/>
          <p:cNvSpPr txBox="1"/>
          <p:nvPr/>
        </p:nvSpPr>
        <p:spPr>
          <a:xfrm>
            <a:off x="569942" y="1143000"/>
            <a:ext cx="6821458" cy="553998"/>
          </a:xfrm>
          <a:prstGeom prst="rect">
            <a:avLst/>
          </a:prstGeom>
          <a:noFill/>
        </p:spPr>
        <p:txBody>
          <a:bodyPr wrap="square" rtlCol="0">
            <a:spAutoFit/>
          </a:bodyPr>
          <a:lstStyle/>
          <a:p>
            <a:r>
              <a:rPr lang="en-US" sz="3000">
                <a:solidFill>
                  <a:schemeClr val="tx1">
                    <a:lumMod val="95000"/>
                    <a:lumOff val="5000"/>
                  </a:schemeClr>
                </a:solidFill>
              </a:rPr>
              <a:t>Phép toán Lôgic</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42" y="1819274"/>
            <a:ext cx="7316758" cy="5292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Effect transition="in" filter="fade">
                                      <p:cBhvr>
                                        <p:cTn id="13" dur="1000"/>
                                        <p:tgtEl>
                                          <p:spTgt spid="6146"/>
                                        </p:tgtEl>
                                      </p:cBhvr>
                                    </p:animEffect>
                                    <p:anim calcmode="lin" valueType="num">
                                      <p:cBhvr>
                                        <p:cTn id="14" dur="1000" fill="hold"/>
                                        <p:tgtEl>
                                          <p:spTgt spid="6146"/>
                                        </p:tgtEl>
                                        <p:attrNameLst>
                                          <p:attrName>ppt_x</p:attrName>
                                        </p:attrNameLst>
                                      </p:cBhvr>
                                      <p:tavLst>
                                        <p:tav tm="0">
                                          <p:val>
                                            <p:strVal val="#ppt_x"/>
                                          </p:val>
                                        </p:tav>
                                        <p:tav tm="100000">
                                          <p:val>
                                            <p:strVal val="#ppt_x"/>
                                          </p:val>
                                        </p:tav>
                                      </p:tavLst>
                                    </p:anim>
                                    <p:anim calcmode="lin" valueType="num">
                                      <p:cBhvr>
                                        <p:cTn id="15"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08848" y="6294310"/>
            <a:ext cx="2135264" cy="14447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904744" y="304800"/>
            <a:ext cx="3142207" cy="707886"/>
          </a:xfrm>
          <a:prstGeom prst="rect">
            <a:avLst/>
          </a:prstGeom>
          <a:noFill/>
        </p:spPr>
        <p:txBody>
          <a:bodyPr wrap="none" rtlCol="0">
            <a:spAutoFit/>
          </a:bodyPr>
          <a:lstStyle/>
          <a:p>
            <a:r>
              <a:rPr lang="en-US" sz="4000" b="1">
                <a:solidFill>
                  <a:srgbClr val="150DBD"/>
                </a:solidFill>
              </a:rPr>
              <a:t>CÁC TOÁN TỬ</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42" y="1927097"/>
            <a:ext cx="7353193"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9942" y="1143000"/>
            <a:ext cx="6821458" cy="553998"/>
          </a:xfrm>
          <a:prstGeom prst="rect">
            <a:avLst/>
          </a:prstGeom>
          <a:noFill/>
        </p:spPr>
        <p:txBody>
          <a:bodyPr wrap="square" rtlCol="0">
            <a:spAutoFit/>
          </a:bodyPr>
          <a:lstStyle/>
          <a:p>
            <a:r>
              <a:rPr lang="en-US" sz="3000">
                <a:solidFill>
                  <a:schemeClr val="tx1">
                    <a:lumMod val="95000"/>
                    <a:lumOff val="5000"/>
                  </a:schemeClr>
                </a:solidFill>
              </a:rPr>
              <a:t>Phép toán số học</a:t>
            </a:r>
          </a:p>
        </p:txBody>
      </p:sp>
    </p:spTree>
    <p:extLst>
      <p:ext uri="{BB962C8B-B14F-4D97-AF65-F5344CB8AC3E}">
        <p14:creationId xmlns:p14="http://schemas.microsoft.com/office/powerpoint/2010/main" val="3670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 calcmode="lin" valueType="num">
                                      <p:cBhvr additive="base">
                                        <p:cTn id="13" dur="500" fill="hold"/>
                                        <p:tgtEl>
                                          <p:spTgt spid="4098"/>
                                        </p:tgtEl>
                                        <p:attrNameLst>
                                          <p:attrName>ppt_x</p:attrName>
                                        </p:attrNameLst>
                                      </p:cBhvr>
                                      <p:tavLst>
                                        <p:tav tm="0">
                                          <p:val>
                                            <p:strVal val="#ppt_x"/>
                                          </p:val>
                                        </p:tav>
                                        <p:tav tm="100000">
                                          <p:val>
                                            <p:strVal val="#ppt_x"/>
                                          </p:val>
                                        </p:tav>
                                      </p:tavLst>
                                    </p:anim>
                                    <p:anim calcmode="lin" valueType="num">
                                      <p:cBhvr additive="base">
                                        <p:cTn id="1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08848" y="6294310"/>
            <a:ext cx="2135264" cy="14447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904744" y="304800"/>
            <a:ext cx="3142207" cy="707886"/>
          </a:xfrm>
          <a:prstGeom prst="rect">
            <a:avLst/>
          </a:prstGeom>
          <a:noFill/>
        </p:spPr>
        <p:txBody>
          <a:bodyPr wrap="none" rtlCol="0">
            <a:spAutoFit/>
          </a:bodyPr>
          <a:lstStyle/>
          <a:p>
            <a:r>
              <a:rPr lang="en-US" sz="4000" b="1">
                <a:solidFill>
                  <a:srgbClr val="150DBD"/>
                </a:solidFill>
              </a:rPr>
              <a:t>CÁC TOÁN TỬ</a:t>
            </a:r>
          </a:p>
        </p:txBody>
      </p:sp>
      <p:sp>
        <p:nvSpPr>
          <p:cNvPr id="2" name="TextBox 1"/>
          <p:cNvSpPr txBox="1"/>
          <p:nvPr/>
        </p:nvSpPr>
        <p:spPr>
          <a:xfrm>
            <a:off x="569942" y="1191399"/>
            <a:ext cx="6821458" cy="553998"/>
          </a:xfrm>
          <a:prstGeom prst="rect">
            <a:avLst/>
          </a:prstGeom>
          <a:noFill/>
        </p:spPr>
        <p:txBody>
          <a:bodyPr wrap="square" rtlCol="0">
            <a:spAutoFit/>
          </a:bodyPr>
          <a:lstStyle/>
          <a:p>
            <a:r>
              <a:rPr lang="en-US" sz="3000">
                <a:solidFill>
                  <a:schemeClr val="tx1">
                    <a:lumMod val="95000"/>
                    <a:lumOff val="5000"/>
                  </a:schemeClr>
                </a:solidFill>
              </a:rPr>
              <a:t>Gộp ký tự</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42" y="2133600"/>
            <a:ext cx="8527568"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20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908848" y="6294310"/>
            <a:ext cx="2135264" cy="1444751"/>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904744" y="304800"/>
            <a:ext cx="4584909" cy="707886"/>
          </a:xfrm>
          <a:prstGeom prst="rect">
            <a:avLst/>
          </a:prstGeom>
          <a:noFill/>
        </p:spPr>
        <p:txBody>
          <a:bodyPr wrap="none" rtlCol="0">
            <a:spAutoFit/>
          </a:bodyPr>
          <a:lstStyle/>
          <a:p>
            <a:r>
              <a:rPr lang="en-US" sz="4000" b="1" dirty="0" err="1">
                <a:solidFill>
                  <a:srgbClr val="150DBD"/>
                </a:solidFill>
              </a:rPr>
              <a:t>Khai</a:t>
            </a:r>
            <a:r>
              <a:rPr lang="en-US" sz="4000" b="1" dirty="0">
                <a:solidFill>
                  <a:srgbClr val="150DBD"/>
                </a:solidFill>
              </a:rPr>
              <a:t> </a:t>
            </a:r>
            <a:r>
              <a:rPr lang="en-US" sz="4000" b="1" dirty="0" err="1">
                <a:solidFill>
                  <a:srgbClr val="150DBD"/>
                </a:solidFill>
              </a:rPr>
              <a:t>Báo</a:t>
            </a:r>
            <a:r>
              <a:rPr lang="en-US" sz="4000" b="1" dirty="0">
                <a:solidFill>
                  <a:srgbClr val="150DBD"/>
                </a:solidFill>
              </a:rPr>
              <a:t> </a:t>
            </a:r>
            <a:r>
              <a:rPr lang="en-US" sz="4000" b="1" dirty="0" err="1">
                <a:solidFill>
                  <a:srgbClr val="150DBD"/>
                </a:solidFill>
              </a:rPr>
              <a:t>Biến</a:t>
            </a:r>
            <a:r>
              <a:rPr lang="en-US" sz="4000" b="1" dirty="0">
                <a:solidFill>
                  <a:srgbClr val="150DBD"/>
                </a:solidFill>
              </a:rPr>
              <a:t>, </a:t>
            </a:r>
            <a:r>
              <a:rPr lang="en-US" sz="4000" b="1" dirty="0" err="1">
                <a:solidFill>
                  <a:srgbClr val="150DBD"/>
                </a:solidFill>
              </a:rPr>
              <a:t>Mảng</a:t>
            </a:r>
            <a:endParaRPr lang="en-US" sz="4000" b="1" dirty="0">
              <a:solidFill>
                <a:srgbClr val="150DBD"/>
              </a:solidFill>
            </a:endParaRPr>
          </a:p>
        </p:txBody>
      </p:sp>
      <p:sp>
        <p:nvSpPr>
          <p:cNvPr id="8" name="Text Placeholder 7">
            <a:extLst>
              <a:ext uri="{FF2B5EF4-FFF2-40B4-BE49-F238E27FC236}">
                <a16:creationId xmlns:a16="http://schemas.microsoft.com/office/drawing/2014/main" id="{3887B613-D2B7-415A-88A6-BA2DDA8D99A0}"/>
              </a:ext>
            </a:extLst>
          </p:cNvPr>
          <p:cNvSpPr>
            <a:spLocks noGrp="1"/>
          </p:cNvSpPr>
          <p:nvPr>
            <p:ph type="body" idx="1"/>
          </p:nvPr>
        </p:nvSpPr>
        <p:spPr>
          <a:xfrm>
            <a:off x="1089912" y="1511385"/>
            <a:ext cx="8123555" cy="4431983"/>
          </a:xfrm>
        </p:spPr>
        <p:txBody>
          <a:bodyPr/>
          <a:lstStyle/>
          <a:p>
            <a:r>
              <a:rPr lang="en-US" dirty="0"/>
              <a:t> </a:t>
            </a:r>
            <a:r>
              <a:rPr lang="en-US" b="1" dirty="0" err="1">
                <a:solidFill>
                  <a:schemeClr val="accent1">
                    <a:lumMod val="50000"/>
                  </a:schemeClr>
                </a:solidFill>
              </a:rPr>
              <a:t>Khai</a:t>
            </a:r>
            <a:r>
              <a:rPr lang="en-US" b="1" dirty="0">
                <a:solidFill>
                  <a:schemeClr val="accent1">
                    <a:lumMod val="50000"/>
                  </a:schemeClr>
                </a:solidFill>
              </a:rPr>
              <a:t> </a:t>
            </a:r>
            <a:r>
              <a:rPr lang="en-US" b="1" dirty="0" err="1">
                <a:solidFill>
                  <a:schemeClr val="accent1">
                    <a:lumMod val="50000"/>
                  </a:schemeClr>
                </a:solidFill>
              </a:rPr>
              <a:t>Báo</a:t>
            </a:r>
            <a:r>
              <a:rPr lang="en-US" b="1" dirty="0">
                <a:solidFill>
                  <a:schemeClr val="accent1">
                    <a:lumMod val="50000"/>
                  </a:schemeClr>
                </a:solidFill>
              </a:rPr>
              <a:t> </a:t>
            </a:r>
            <a:r>
              <a:rPr lang="en-US" b="1" dirty="0" err="1">
                <a:solidFill>
                  <a:schemeClr val="accent1">
                    <a:lumMod val="50000"/>
                  </a:schemeClr>
                </a:solidFill>
              </a:rPr>
              <a:t>Biến</a:t>
            </a:r>
            <a:endParaRPr lang="en-US" b="1" dirty="0">
              <a:solidFill>
                <a:schemeClr val="accent1">
                  <a:lumMod val="50000"/>
                </a:schemeClr>
              </a:solidFill>
            </a:endParaRPr>
          </a:p>
          <a:p>
            <a:r>
              <a:rPr lang="en-US" b="1" dirty="0">
                <a:solidFill>
                  <a:schemeClr val="accent1">
                    <a:lumMod val="50000"/>
                  </a:schemeClr>
                </a:solidFill>
              </a:rPr>
              <a:t>	-</a:t>
            </a:r>
            <a:r>
              <a:rPr lang="en-US" b="1" dirty="0" err="1">
                <a:solidFill>
                  <a:schemeClr val="accent1">
                    <a:lumMod val="50000"/>
                  </a:schemeClr>
                </a:solidFill>
              </a:rPr>
              <a:t>Với</a:t>
            </a:r>
            <a:r>
              <a:rPr lang="en-US" b="1" dirty="0">
                <a:solidFill>
                  <a:schemeClr val="accent1">
                    <a:lumMod val="50000"/>
                  </a:schemeClr>
                </a:solidFill>
              </a:rPr>
              <a:t> </a:t>
            </a:r>
            <a:r>
              <a:rPr lang="en-US" b="1" dirty="0" err="1">
                <a:solidFill>
                  <a:schemeClr val="accent1">
                    <a:lumMod val="50000"/>
                  </a:schemeClr>
                </a:solidFill>
              </a:rPr>
              <a:t>fortran</a:t>
            </a:r>
            <a:r>
              <a:rPr lang="en-US" b="1" dirty="0">
                <a:solidFill>
                  <a:schemeClr val="accent1">
                    <a:lumMod val="50000"/>
                  </a:schemeClr>
                </a:solidFill>
              </a:rPr>
              <a:t> </a:t>
            </a:r>
            <a:r>
              <a:rPr lang="en-US" b="1" dirty="0" err="1">
                <a:solidFill>
                  <a:schemeClr val="accent1">
                    <a:lumMod val="50000"/>
                  </a:schemeClr>
                </a:solidFill>
              </a:rPr>
              <a:t>khi</a:t>
            </a:r>
            <a:r>
              <a:rPr lang="en-US" b="1" dirty="0">
                <a:solidFill>
                  <a:schemeClr val="accent1">
                    <a:lumMod val="50000"/>
                  </a:schemeClr>
                </a:solidFill>
              </a:rPr>
              <a:t> </a:t>
            </a:r>
            <a:r>
              <a:rPr lang="en-US" b="1" dirty="0" err="1">
                <a:solidFill>
                  <a:schemeClr val="accent1">
                    <a:lumMod val="50000"/>
                  </a:schemeClr>
                </a:solidFill>
              </a:rPr>
              <a:t>sử</a:t>
            </a:r>
            <a:r>
              <a:rPr lang="en-US" b="1" dirty="0">
                <a:solidFill>
                  <a:schemeClr val="accent1">
                    <a:lumMod val="50000"/>
                  </a:schemeClr>
                </a:solidFill>
              </a:rPr>
              <a:t> </a:t>
            </a:r>
            <a:r>
              <a:rPr lang="en-US" b="1" dirty="0" err="1">
                <a:solidFill>
                  <a:schemeClr val="accent1">
                    <a:lumMod val="50000"/>
                  </a:schemeClr>
                </a:solidFill>
              </a:rPr>
              <a:t>dụng</a:t>
            </a:r>
            <a:r>
              <a:rPr lang="en-US" b="1" dirty="0">
                <a:solidFill>
                  <a:schemeClr val="accent1">
                    <a:lumMod val="50000"/>
                  </a:schemeClr>
                </a:solidFill>
              </a:rPr>
              <a:t> </a:t>
            </a:r>
            <a:r>
              <a:rPr lang="en-US" b="1" dirty="0" err="1">
                <a:solidFill>
                  <a:schemeClr val="accent1">
                    <a:lumMod val="50000"/>
                  </a:schemeClr>
                </a:solidFill>
              </a:rPr>
              <a:t>thì</a:t>
            </a:r>
            <a:r>
              <a:rPr lang="en-US" b="1" dirty="0">
                <a:solidFill>
                  <a:schemeClr val="accent1">
                    <a:lumMod val="50000"/>
                  </a:schemeClr>
                </a:solidFill>
              </a:rPr>
              <a:t> ta </a:t>
            </a:r>
            <a:r>
              <a:rPr lang="en-US" b="1" dirty="0" err="1">
                <a:solidFill>
                  <a:schemeClr val="accent1">
                    <a:lumMod val="50000"/>
                  </a:schemeClr>
                </a:solidFill>
              </a:rPr>
              <a:t>không</a:t>
            </a:r>
            <a:r>
              <a:rPr lang="en-US" b="1" dirty="0">
                <a:solidFill>
                  <a:schemeClr val="accent1">
                    <a:lumMod val="50000"/>
                  </a:schemeClr>
                </a:solidFill>
              </a:rPr>
              <a:t> </a:t>
            </a:r>
            <a:r>
              <a:rPr lang="en-US" b="1" dirty="0" err="1">
                <a:solidFill>
                  <a:schemeClr val="accent1">
                    <a:lumMod val="50000"/>
                  </a:schemeClr>
                </a:solidFill>
              </a:rPr>
              <a:t>cần</a:t>
            </a:r>
            <a:r>
              <a:rPr lang="en-US" b="1" dirty="0">
                <a:solidFill>
                  <a:schemeClr val="accent1">
                    <a:lumMod val="50000"/>
                  </a:schemeClr>
                </a:solidFill>
              </a:rPr>
              <a:t> </a:t>
            </a:r>
            <a:r>
              <a:rPr lang="en-US" b="1" dirty="0" err="1">
                <a:solidFill>
                  <a:schemeClr val="accent1">
                    <a:lumMod val="50000"/>
                  </a:schemeClr>
                </a:solidFill>
              </a:rPr>
              <a:t>khai</a:t>
            </a:r>
            <a:r>
              <a:rPr lang="en-US" b="1" dirty="0">
                <a:solidFill>
                  <a:schemeClr val="accent1">
                    <a:lumMod val="50000"/>
                  </a:schemeClr>
                </a:solidFill>
              </a:rPr>
              <a:t> </a:t>
            </a:r>
            <a:r>
              <a:rPr lang="en-US" b="1" dirty="0" err="1">
                <a:solidFill>
                  <a:schemeClr val="accent1">
                    <a:lumMod val="50000"/>
                  </a:schemeClr>
                </a:solidFill>
              </a:rPr>
              <a:t>báo</a:t>
            </a:r>
            <a:r>
              <a:rPr lang="en-US" b="1" dirty="0">
                <a:solidFill>
                  <a:schemeClr val="accent1">
                    <a:lumMod val="50000"/>
                  </a:schemeClr>
                </a:solidFill>
              </a:rPr>
              <a:t> </a:t>
            </a:r>
            <a:r>
              <a:rPr lang="en-US" b="1" dirty="0" err="1">
                <a:solidFill>
                  <a:schemeClr val="accent1">
                    <a:lumMod val="50000"/>
                  </a:schemeClr>
                </a:solidFill>
              </a:rPr>
              <a:t>biến</a:t>
            </a:r>
            <a:r>
              <a:rPr lang="en-US" b="1" dirty="0">
                <a:solidFill>
                  <a:schemeClr val="accent1">
                    <a:lumMod val="50000"/>
                  </a:schemeClr>
                </a:solidFill>
              </a:rPr>
              <a:t>, </a:t>
            </a:r>
            <a:r>
              <a:rPr lang="en-US" b="1" dirty="0" err="1">
                <a:solidFill>
                  <a:schemeClr val="accent1">
                    <a:lumMod val="50000"/>
                  </a:schemeClr>
                </a:solidFill>
              </a:rPr>
              <a:t>fortran</a:t>
            </a:r>
            <a:r>
              <a:rPr lang="en-US" b="1" dirty="0">
                <a:solidFill>
                  <a:schemeClr val="accent1">
                    <a:lumMod val="50000"/>
                  </a:schemeClr>
                </a:solidFill>
              </a:rPr>
              <a:t> </a:t>
            </a:r>
            <a:r>
              <a:rPr lang="en-US" b="1" dirty="0" err="1">
                <a:solidFill>
                  <a:schemeClr val="accent1">
                    <a:lumMod val="50000"/>
                  </a:schemeClr>
                </a:solidFill>
              </a:rPr>
              <a:t>sẽ</a:t>
            </a:r>
            <a:r>
              <a:rPr lang="en-US" b="1" dirty="0">
                <a:solidFill>
                  <a:schemeClr val="accent1">
                    <a:lumMod val="50000"/>
                  </a:schemeClr>
                </a:solidFill>
              </a:rPr>
              <a:t> </a:t>
            </a:r>
            <a:r>
              <a:rPr lang="en-US" b="1" dirty="0" err="1">
                <a:solidFill>
                  <a:schemeClr val="accent1">
                    <a:lumMod val="50000"/>
                  </a:schemeClr>
                </a:solidFill>
              </a:rPr>
              <a:t>tự</a:t>
            </a:r>
            <a:r>
              <a:rPr lang="en-US" b="1" dirty="0">
                <a:solidFill>
                  <a:schemeClr val="accent1">
                    <a:lumMod val="50000"/>
                  </a:schemeClr>
                </a:solidFill>
              </a:rPr>
              <a:t> </a:t>
            </a:r>
            <a:r>
              <a:rPr lang="en-US" b="1" dirty="0" err="1">
                <a:solidFill>
                  <a:schemeClr val="accent1">
                    <a:lumMod val="50000"/>
                  </a:schemeClr>
                </a:solidFill>
              </a:rPr>
              <a:t>động</a:t>
            </a:r>
            <a:r>
              <a:rPr lang="en-US" b="1" dirty="0">
                <a:solidFill>
                  <a:schemeClr val="accent1">
                    <a:lumMod val="50000"/>
                  </a:schemeClr>
                </a:solidFill>
              </a:rPr>
              <a:t> </a:t>
            </a:r>
            <a:r>
              <a:rPr lang="en-US" b="1" dirty="0" err="1">
                <a:solidFill>
                  <a:schemeClr val="accent1">
                    <a:lumMod val="50000"/>
                  </a:schemeClr>
                </a:solidFill>
              </a:rPr>
              <a:t>gán</a:t>
            </a:r>
            <a:r>
              <a:rPr lang="en-US" b="1" dirty="0">
                <a:solidFill>
                  <a:schemeClr val="accent1">
                    <a:lumMod val="50000"/>
                  </a:schemeClr>
                </a:solidFill>
              </a:rPr>
              <a:t> </a:t>
            </a:r>
            <a:r>
              <a:rPr lang="en-US" b="1" dirty="0" err="1">
                <a:solidFill>
                  <a:schemeClr val="accent1">
                    <a:lumMod val="50000"/>
                  </a:schemeClr>
                </a:solidFill>
              </a:rPr>
              <a:t>biến</a:t>
            </a:r>
            <a:r>
              <a:rPr lang="en-US" b="1" dirty="0">
                <a:solidFill>
                  <a:schemeClr val="accent1">
                    <a:lumMod val="50000"/>
                  </a:schemeClr>
                </a:solidFill>
              </a:rPr>
              <a:t> </a:t>
            </a:r>
            <a:r>
              <a:rPr lang="en-US" b="1" dirty="0" err="1">
                <a:solidFill>
                  <a:schemeClr val="accent1">
                    <a:lumMod val="50000"/>
                  </a:schemeClr>
                </a:solidFill>
              </a:rPr>
              <a:t>với</a:t>
            </a:r>
            <a:r>
              <a:rPr lang="en-US" b="1" dirty="0">
                <a:solidFill>
                  <a:schemeClr val="accent1">
                    <a:lumMod val="50000"/>
                  </a:schemeClr>
                </a:solidFill>
              </a:rPr>
              <a:t> </a:t>
            </a:r>
            <a:r>
              <a:rPr lang="en-US" b="1" dirty="0" err="1">
                <a:solidFill>
                  <a:schemeClr val="accent1">
                    <a:lumMod val="50000"/>
                  </a:schemeClr>
                </a:solidFill>
              </a:rPr>
              <a:t>kiểu</a:t>
            </a:r>
            <a:r>
              <a:rPr lang="en-US" b="1" dirty="0">
                <a:solidFill>
                  <a:schemeClr val="accent1">
                    <a:lumMod val="50000"/>
                  </a:schemeClr>
                </a:solidFill>
              </a:rPr>
              <a:t> </a:t>
            </a:r>
            <a:r>
              <a:rPr lang="en-US" b="1" dirty="0" err="1">
                <a:solidFill>
                  <a:schemeClr val="accent1">
                    <a:lumMod val="50000"/>
                  </a:schemeClr>
                </a:solidFill>
              </a:rPr>
              <a:t>dữ</a:t>
            </a:r>
            <a:r>
              <a:rPr lang="en-US" b="1" dirty="0">
                <a:solidFill>
                  <a:schemeClr val="accent1">
                    <a:lumMod val="50000"/>
                  </a:schemeClr>
                </a:solidFill>
              </a:rPr>
              <a:t> </a:t>
            </a:r>
            <a:r>
              <a:rPr lang="en-US" b="1" dirty="0" err="1">
                <a:solidFill>
                  <a:schemeClr val="accent1">
                    <a:lumMod val="50000"/>
                  </a:schemeClr>
                </a:solidFill>
              </a:rPr>
              <a:t>liệu</a:t>
            </a:r>
            <a:r>
              <a:rPr lang="en-US" b="1" dirty="0">
                <a:solidFill>
                  <a:schemeClr val="accent1">
                    <a:lumMod val="50000"/>
                  </a:schemeClr>
                </a:solidFill>
              </a:rPr>
              <a:t> t</a:t>
            </a:r>
            <a:r>
              <a:rPr lang="vi-VN" b="1" dirty="0">
                <a:solidFill>
                  <a:schemeClr val="accent1">
                    <a:lumMod val="50000"/>
                  </a:schemeClr>
                </a:solidFill>
              </a:rPr>
              <a:t>ư</a:t>
            </a:r>
            <a:r>
              <a:rPr lang="en-US" b="1" dirty="0" err="1">
                <a:solidFill>
                  <a:schemeClr val="accent1">
                    <a:lumMod val="50000"/>
                  </a:schemeClr>
                </a:solidFill>
              </a:rPr>
              <a:t>ơng</a:t>
            </a:r>
            <a:r>
              <a:rPr lang="en-US" b="1" dirty="0">
                <a:solidFill>
                  <a:schemeClr val="accent1">
                    <a:lumMod val="50000"/>
                  </a:schemeClr>
                </a:solidFill>
              </a:rPr>
              <a:t> </a:t>
            </a:r>
            <a:r>
              <a:rPr lang="en-US" b="1" dirty="0" err="1">
                <a:solidFill>
                  <a:schemeClr val="accent1">
                    <a:lumMod val="50000"/>
                  </a:schemeClr>
                </a:solidFill>
              </a:rPr>
              <a:t>thích</a:t>
            </a:r>
            <a:endParaRPr lang="en-US" b="1" dirty="0">
              <a:solidFill>
                <a:schemeClr val="accent1">
                  <a:lumMod val="50000"/>
                </a:schemeClr>
              </a:solidFill>
            </a:endParaRPr>
          </a:p>
          <a:p>
            <a:r>
              <a:rPr lang="en-US" b="1" dirty="0">
                <a:solidFill>
                  <a:schemeClr val="accent1">
                    <a:lumMod val="50000"/>
                  </a:schemeClr>
                </a:solidFill>
              </a:rPr>
              <a:t>	-</a:t>
            </a:r>
            <a:r>
              <a:rPr lang="en-US" b="1" dirty="0" err="1">
                <a:solidFill>
                  <a:schemeClr val="accent1">
                    <a:lumMod val="50000"/>
                  </a:schemeClr>
                </a:solidFill>
              </a:rPr>
              <a:t>nếu</a:t>
            </a:r>
            <a:r>
              <a:rPr lang="en-US" b="1" dirty="0">
                <a:solidFill>
                  <a:schemeClr val="accent1">
                    <a:lumMod val="50000"/>
                  </a:schemeClr>
                </a:solidFill>
              </a:rPr>
              <a:t> </a:t>
            </a:r>
            <a:r>
              <a:rPr lang="en-US" b="1" dirty="0" err="1">
                <a:solidFill>
                  <a:schemeClr val="accent1">
                    <a:lumMod val="50000"/>
                  </a:schemeClr>
                </a:solidFill>
              </a:rPr>
              <a:t>muốn</a:t>
            </a:r>
            <a:r>
              <a:rPr lang="en-US" b="1" dirty="0">
                <a:solidFill>
                  <a:schemeClr val="accent1">
                    <a:lumMod val="50000"/>
                  </a:schemeClr>
                </a:solidFill>
              </a:rPr>
              <a:t> </a:t>
            </a:r>
            <a:r>
              <a:rPr lang="en-US" b="1" dirty="0" err="1">
                <a:solidFill>
                  <a:schemeClr val="accent1">
                    <a:lumMod val="50000"/>
                  </a:schemeClr>
                </a:solidFill>
              </a:rPr>
              <a:t>các</a:t>
            </a:r>
            <a:r>
              <a:rPr lang="en-US" b="1" dirty="0">
                <a:solidFill>
                  <a:schemeClr val="accent1">
                    <a:lumMod val="50000"/>
                  </a:schemeClr>
                </a:solidFill>
              </a:rPr>
              <a:t> </a:t>
            </a:r>
            <a:r>
              <a:rPr lang="en-US" b="1" dirty="0" err="1">
                <a:solidFill>
                  <a:schemeClr val="accent1">
                    <a:lumMod val="50000"/>
                  </a:schemeClr>
                </a:solidFill>
              </a:rPr>
              <a:t>biến</a:t>
            </a:r>
            <a:r>
              <a:rPr lang="en-US" b="1" dirty="0">
                <a:solidFill>
                  <a:schemeClr val="accent1">
                    <a:lumMod val="50000"/>
                  </a:schemeClr>
                </a:solidFill>
              </a:rPr>
              <a:t> </a:t>
            </a:r>
            <a:r>
              <a:rPr lang="en-US" b="1" dirty="0" err="1">
                <a:solidFill>
                  <a:schemeClr val="accent1">
                    <a:lumMod val="50000"/>
                  </a:schemeClr>
                </a:solidFill>
              </a:rPr>
              <a:t>bắt</a:t>
            </a:r>
            <a:r>
              <a:rPr lang="en-US" b="1" dirty="0">
                <a:solidFill>
                  <a:schemeClr val="accent1">
                    <a:lumMod val="50000"/>
                  </a:schemeClr>
                </a:solidFill>
              </a:rPr>
              <a:t> </a:t>
            </a:r>
            <a:r>
              <a:rPr lang="en-US" b="1" dirty="0" err="1">
                <a:solidFill>
                  <a:schemeClr val="accent1">
                    <a:lumMod val="50000"/>
                  </a:schemeClr>
                </a:solidFill>
              </a:rPr>
              <a:t>buộc</a:t>
            </a:r>
            <a:r>
              <a:rPr lang="en-US" b="1" dirty="0">
                <a:solidFill>
                  <a:schemeClr val="accent1">
                    <a:lumMod val="50000"/>
                  </a:schemeClr>
                </a:solidFill>
              </a:rPr>
              <a:t> </a:t>
            </a:r>
            <a:r>
              <a:rPr lang="en-US" b="1" dirty="0" err="1">
                <a:solidFill>
                  <a:schemeClr val="accent1">
                    <a:lumMod val="50000"/>
                  </a:schemeClr>
                </a:solidFill>
              </a:rPr>
              <a:t>phải</a:t>
            </a:r>
            <a:r>
              <a:rPr lang="en-US" b="1" dirty="0">
                <a:solidFill>
                  <a:schemeClr val="accent1">
                    <a:lumMod val="50000"/>
                  </a:schemeClr>
                </a:solidFill>
              </a:rPr>
              <a:t> </a:t>
            </a:r>
            <a:r>
              <a:rPr lang="en-US" b="1" dirty="0" err="1">
                <a:solidFill>
                  <a:schemeClr val="accent1">
                    <a:lumMod val="50000"/>
                  </a:schemeClr>
                </a:solidFill>
              </a:rPr>
              <a:t>khai</a:t>
            </a:r>
            <a:r>
              <a:rPr lang="en-US" b="1" dirty="0">
                <a:solidFill>
                  <a:schemeClr val="accent1">
                    <a:lumMod val="50000"/>
                  </a:schemeClr>
                </a:solidFill>
              </a:rPr>
              <a:t> </a:t>
            </a:r>
            <a:r>
              <a:rPr lang="en-US" b="1" dirty="0" err="1">
                <a:solidFill>
                  <a:schemeClr val="accent1">
                    <a:lumMod val="50000"/>
                  </a:schemeClr>
                </a:solidFill>
              </a:rPr>
              <a:t>báo</a:t>
            </a:r>
            <a:r>
              <a:rPr lang="en-US" b="1" dirty="0">
                <a:solidFill>
                  <a:schemeClr val="accent1">
                    <a:lumMod val="50000"/>
                  </a:schemeClr>
                </a:solidFill>
              </a:rPr>
              <a:t> ta dung </a:t>
            </a:r>
            <a:r>
              <a:rPr lang="en-US" b="1" dirty="0" err="1">
                <a:solidFill>
                  <a:schemeClr val="accent1">
                    <a:lumMod val="50000"/>
                  </a:schemeClr>
                </a:solidFill>
              </a:rPr>
              <a:t>câu</a:t>
            </a:r>
            <a:r>
              <a:rPr lang="en-US" b="1" dirty="0">
                <a:solidFill>
                  <a:schemeClr val="accent1">
                    <a:lumMod val="50000"/>
                  </a:schemeClr>
                </a:solidFill>
              </a:rPr>
              <a:t> </a:t>
            </a:r>
            <a:r>
              <a:rPr lang="en-US" b="1" dirty="0" err="1">
                <a:solidFill>
                  <a:schemeClr val="accent1">
                    <a:lumMod val="50000"/>
                  </a:schemeClr>
                </a:solidFill>
              </a:rPr>
              <a:t>lện</a:t>
            </a:r>
            <a:endParaRPr lang="en-US" b="1" dirty="0">
              <a:solidFill>
                <a:schemeClr val="accent1">
                  <a:lumMod val="50000"/>
                </a:schemeClr>
              </a:solidFill>
            </a:endParaRPr>
          </a:p>
          <a:p>
            <a:r>
              <a:rPr lang="en-US" b="1" dirty="0">
                <a:solidFill>
                  <a:schemeClr val="accent1">
                    <a:lumMod val="75000"/>
                  </a:schemeClr>
                </a:solidFill>
              </a:rPr>
              <a:t>		</a:t>
            </a:r>
            <a:r>
              <a:rPr lang="en-US" b="1" dirty="0">
                <a:solidFill>
                  <a:srgbClr val="FF0000"/>
                </a:solidFill>
              </a:rPr>
              <a:t>IMPLICIT NONE </a:t>
            </a:r>
          </a:p>
          <a:p>
            <a:r>
              <a:rPr lang="en-US" b="1" dirty="0" err="1">
                <a:solidFill>
                  <a:srgbClr val="FF0000"/>
                </a:solidFill>
              </a:rPr>
              <a:t>Cách</a:t>
            </a:r>
            <a:r>
              <a:rPr lang="en-US" b="1" dirty="0">
                <a:solidFill>
                  <a:srgbClr val="FF0000"/>
                </a:solidFill>
              </a:rPr>
              <a:t> </a:t>
            </a:r>
            <a:r>
              <a:rPr lang="en-US" b="1" dirty="0" err="1">
                <a:solidFill>
                  <a:srgbClr val="FF0000"/>
                </a:solidFill>
              </a:rPr>
              <a:t>Khai</a:t>
            </a:r>
            <a:r>
              <a:rPr lang="en-US" b="1" dirty="0">
                <a:solidFill>
                  <a:srgbClr val="FF0000"/>
                </a:solidFill>
              </a:rPr>
              <a:t> </a:t>
            </a:r>
            <a:r>
              <a:rPr lang="en-US" b="1" dirty="0" err="1">
                <a:solidFill>
                  <a:srgbClr val="FF0000"/>
                </a:solidFill>
              </a:rPr>
              <a:t>Báo</a:t>
            </a:r>
            <a:r>
              <a:rPr lang="en-US" b="1" dirty="0">
                <a:solidFill>
                  <a:srgbClr val="FF0000"/>
                </a:solidFill>
              </a:rPr>
              <a:t> </a:t>
            </a:r>
            <a:r>
              <a:rPr lang="en-US" b="1" dirty="0" err="1">
                <a:solidFill>
                  <a:srgbClr val="FF0000"/>
                </a:solidFill>
              </a:rPr>
              <a:t>Biến</a:t>
            </a:r>
            <a:endParaRPr lang="en-US" b="1" dirty="0">
              <a:solidFill>
                <a:srgbClr val="FF0000"/>
              </a:solidFill>
            </a:endParaRPr>
          </a:p>
          <a:p>
            <a:r>
              <a:rPr lang="en-US" b="1" dirty="0">
                <a:solidFill>
                  <a:srgbClr val="FF0000"/>
                </a:solidFill>
              </a:rPr>
              <a:t>	</a:t>
            </a:r>
            <a:r>
              <a:rPr lang="en-US" b="1" dirty="0">
                <a:solidFill>
                  <a:schemeClr val="accent1">
                    <a:lumMod val="50000"/>
                  </a:schemeClr>
                </a:solidFill>
              </a:rPr>
              <a:t>[</a:t>
            </a:r>
            <a:r>
              <a:rPr lang="en-US" b="1" dirty="0" err="1">
                <a:solidFill>
                  <a:schemeClr val="accent1">
                    <a:lumMod val="50000"/>
                  </a:schemeClr>
                </a:solidFill>
              </a:rPr>
              <a:t>Kiểu</a:t>
            </a:r>
            <a:r>
              <a:rPr lang="en-US" b="1" dirty="0">
                <a:solidFill>
                  <a:schemeClr val="accent1">
                    <a:lumMod val="50000"/>
                  </a:schemeClr>
                </a:solidFill>
              </a:rPr>
              <a:t> </a:t>
            </a:r>
            <a:r>
              <a:rPr lang="en-US" b="1" dirty="0" err="1">
                <a:solidFill>
                  <a:schemeClr val="accent1">
                    <a:lumMod val="50000"/>
                  </a:schemeClr>
                </a:solidFill>
              </a:rPr>
              <a:t>dữ</a:t>
            </a:r>
            <a:r>
              <a:rPr lang="en-US" b="1" dirty="0">
                <a:solidFill>
                  <a:schemeClr val="accent1">
                    <a:lumMod val="50000"/>
                  </a:schemeClr>
                </a:solidFill>
              </a:rPr>
              <a:t> </a:t>
            </a:r>
            <a:r>
              <a:rPr lang="en-US" b="1" dirty="0" err="1">
                <a:solidFill>
                  <a:schemeClr val="accent1">
                    <a:lumMod val="50000"/>
                  </a:schemeClr>
                </a:solidFill>
              </a:rPr>
              <a:t>liệu</a:t>
            </a:r>
            <a:r>
              <a:rPr lang="en-US" b="1" dirty="0">
                <a:solidFill>
                  <a:schemeClr val="accent1">
                    <a:lumMod val="50000"/>
                  </a:schemeClr>
                </a:solidFill>
              </a:rPr>
              <a:t>] </a:t>
            </a:r>
            <a:r>
              <a:rPr lang="en-US" b="1" dirty="0" err="1">
                <a:solidFill>
                  <a:schemeClr val="accent1">
                    <a:lumMod val="50000"/>
                  </a:schemeClr>
                </a:solidFill>
              </a:rPr>
              <a:t>Tên</a:t>
            </a:r>
            <a:r>
              <a:rPr lang="en-US" b="1" dirty="0">
                <a:solidFill>
                  <a:schemeClr val="accent1">
                    <a:lumMod val="50000"/>
                  </a:schemeClr>
                </a:solidFill>
              </a:rPr>
              <a:t> </a:t>
            </a:r>
            <a:r>
              <a:rPr lang="en-US" b="1" dirty="0" err="1">
                <a:solidFill>
                  <a:schemeClr val="accent1">
                    <a:lumMod val="50000"/>
                  </a:schemeClr>
                </a:solidFill>
              </a:rPr>
              <a:t>biến</a:t>
            </a:r>
            <a:endParaRPr lang="en-US" b="1" dirty="0">
              <a:solidFill>
                <a:schemeClr val="accent1">
                  <a:lumMod val="50000"/>
                </a:schemeClr>
              </a:solidFill>
            </a:endParaRPr>
          </a:p>
          <a:p>
            <a:r>
              <a:rPr lang="en-US" b="1" dirty="0">
                <a:solidFill>
                  <a:schemeClr val="accent1">
                    <a:lumMod val="50000"/>
                  </a:schemeClr>
                </a:solidFill>
              </a:rPr>
              <a:t>	</a:t>
            </a:r>
            <a:r>
              <a:rPr lang="en-US" b="1" dirty="0" err="1">
                <a:solidFill>
                  <a:schemeClr val="accent1">
                    <a:lumMod val="50000"/>
                  </a:schemeClr>
                </a:solidFill>
              </a:rPr>
              <a:t>ví</a:t>
            </a:r>
            <a:r>
              <a:rPr lang="en-US" b="1" dirty="0">
                <a:solidFill>
                  <a:schemeClr val="accent1">
                    <a:lumMod val="50000"/>
                  </a:schemeClr>
                </a:solidFill>
              </a:rPr>
              <a:t> </a:t>
            </a:r>
            <a:r>
              <a:rPr lang="en-US" b="1" dirty="0" err="1">
                <a:solidFill>
                  <a:schemeClr val="accent1">
                    <a:lumMod val="50000"/>
                  </a:schemeClr>
                </a:solidFill>
              </a:rPr>
              <a:t>dụ</a:t>
            </a:r>
            <a:r>
              <a:rPr lang="en-US" b="1" dirty="0">
                <a:solidFill>
                  <a:schemeClr val="accent1">
                    <a:lumMod val="50000"/>
                  </a:schemeClr>
                </a:solidFill>
              </a:rPr>
              <a:t>: </a:t>
            </a:r>
          </a:p>
          <a:p>
            <a:r>
              <a:rPr lang="en-US" b="1" dirty="0">
                <a:solidFill>
                  <a:schemeClr val="accent1">
                    <a:lumMod val="50000"/>
                  </a:schemeClr>
                </a:solidFill>
              </a:rPr>
              <a:t>		+ integer a</a:t>
            </a:r>
          </a:p>
          <a:p>
            <a:r>
              <a:rPr lang="en-US" b="1" dirty="0">
                <a:solidFill>
                  <a:schemeClr val="accent1">
                    <a:lumMod val="50000"/>
                  </a:schemeClr>
                </a:solidFill>
              </a:rPr>
              <a:t>		+ real b</a:t>
            </a:r>
          </a:p>
          <a:p>
            <a:r>
              <a:rPr lang="en-US" b="1" dirty="0" err="1">
                <a:solidFill>
                  <a:srgbClr val="FF0000"/>
                </a:solidFill>
              </a:rPr>
              <a:t>Cách</a:t>
            </a:r>
            <a:r>
              <a:rPr lang="en-US" b="1" dirty="0">
                <a:solidFill>
                  <a:srgbClr val="FF0000"/>
                </a:solidFill>
              </a:rPr>
              <a:t> </a:t>
            </a:r>
            <a:r>
              <a:rPr lang="en-US" b="1" dirty="0" err="1">
                <a:solidFill>
                  <a:srgbClr val="FF0000"/>
                </a:solidFill>
              </a:rPr>
              <a:t>Khai</a:t>
            </a:r>
            <a:r>
              <a:rPr lang="en-US" b="1" dirty="0">
                <a:solidFill>
                  <a:srgbClr val="FF0000"/>
                </a:solidFill>
              </a:rPr>
              <a:t> </a:t>
            </a:r>
            <a:r>
              <a:rPr lang="en-US" b="1" dirty="0" err="1">
                <a:solidFill>
                  <a:srgbClr val="FF0000"/>
                </a:solidFill>
              </a:rPr>
              <a:t>báo</a:t>
            </a:r>
            <a:r>
              <a:rPr lang="en-US" b="1" dirty="0">
                <a:solidFill>
                  <a:srgbClr val="FF0000"/>
                </a:solidFill>
              </a:rPr>
              <a:t> </a:t>
            </a:r>
            <a:r>
              <a:rPr lang="en-US" b="1" dirty="0" err="1">
                <a:solidFill>
                  <a:srgbClr val="FF0000"/>
                </a:solidFill>
              </a:rPr>
              <a:t>Mảng</a:t>
            </a:r>
            <a:endParaRPr lang="en-US" b="1" dirty="0">
              <a:solidFill>
                <a:srgbClr val="FF0000"/>
              </a:solidFill>
            </a:endParaRPr>
          </a:p>
          <a:p>
            <a:r>
              <a:rPr lang="en-US" b="1" dirty="0">
                <a:solidFill>
                  <a:srgbClr val="FF0000"/>
                </a:solidFill>
              </a:rPr>
              <a:t>	[</a:t>
            </a:r>
            <a:r>
              <a:rPr lang="en-US" b="1" dirty="0" err="1">
                <a:solidFill>
                  <a:srgbClr val="FF0000"/>
                </a:solidFill>
              </a:rPr>
              <a:t>Kiểu</a:t>
            </a:r>
            <a:r>
              <a:rPr lang="en-US" b="1" dirty="0">
                <a:solidFill>
                  <a:srgbClr val="FF0000"/>
                </a:solidFill>
              </a:rPr>
              <a:t> </a:t>
            </a:r>
            <a:r>
              <a:rPr lang="en-US" b="1" dirty="0" err="1">
                <a:solidFill>
                  <a:srgbClr val="FF0000"/>
                </a:solidFill>
              </a:rPr>
              <a:t>dữ</a:t>
            </a:r>
            <a:r>
              <a:rPr lang="en-US" b="1" dirty="0">
                <a:solidFill>
                  <a:srgbClr val="FF0000"/>
                </a:solidFill>
              </a:rPr>
              <a:t> </a:t>
            </a:r>
            <a:r>
              <a:rPr lang="en-US" b="1" dirty="0" err="1">
                <a:solidFill>
                  <a:srgbClr val="FF0000"/>
                </a:solidFill>
              </a:rPr>
              <a:t>liệu</a:t>
            </a:r>
            <a:r>
              <a:rPr lang="en-US" b="1" dirty="0">
                <a:solidFill>
                  <a:srgbClr val="FF0000"/>
                </a:solidFill>
              </a:rPr>
              <a:t>] </a:t>
            </a:r>
            <a:r>
              <a:rPr lang="en-US" b="1" dirty="0" err="1">
                <a:solidFill>
                  <a:srgbClr val="FF0000"/>
                </a:solidFill>
              </a:rPr>
              <a:t>Tên_Mảng</a:t>
            </a:r>
            <a:r>
              <a:rPr lang="en-US" b="1" dirty="0">
                <a:solidFill>
                  <a:srgbClr val="FF0000"/>
                </a:solidFill>
              </a:rPr>
              <a:t>(</a:t>
            </a:r>
            <a:r>
              <a:rPr lang="en-US" b="1" dirty="0" err="1">
                <a:solidFill>
                  <a:srgbClr val="FF0000"/>
                </a:solidFill>
              </a:rPr>
              <a:t>kích</a:t>
            </a:r>
            <a:r>
              <a:rPr lang="en-US" b="1" dirty="0">
                <a:solidFill>
                  <a:srgbClr val="FF0000"/>
                </a:solidFill>
              </a:rPr>
              <a:t> </a:t>
            </a:r>
            <a:r>
              <a:rPr lang="en-US" b="1" dirty="0" err="1">
                <a:solidFill>
                  <a:srgbClr val="FF0000"/>
                </a:solidFill>
              </a:rPr>
              <a:t>th</a:t>
            </a:r>
            <a:r>
              <a:rPr lang="vi-VN" b="1" dirty="0">
                <a:solidFill>
                  <a:srgbClr val="FF0000"/>
                </a:solidFill>
              </a:rPr>
              <a:t>ư</a:t>
            </a:r>
            <a:r>
              <a:rPr lang="en-US" b="1" dirty="0" err="1">
                <a:solidFill>
                  <a:srgbClr val="FF0000"/>
                </a:solidFill>
              </a:rPr>
              <a:t>ớc</a:t>
            </a:r>
            <a:r>
              <a:rPr lang="en-US" b="1" dirty="0">
                <a:solidFill>
                  <a:srgbClr val="FF0000"/>
                </a:solidFill>
              </a:rPr>
              <a:t> </a:t>
            </a:r>
            <a:r>
              <a:rPr lang="en-US" b="1" dirty="0" err="1">
                <a:solidFill>
                  <a:srgbClr val="FF0000"/>
                </a:solidFill>
              </a:rPr>
              <a:t>mảng</a:t>
            </a:r>
            <a:r>
              <a:rPr lang="en-US" b="1" dirty="0">
                <a:solidFill>
                  <a:srgbClr val="FF0000"/>
                </a:solidFill>
              </a:rPr>
              <a:t>)</a:t>
            </a:r>
          </a:p>
          <a:p>
            <a:r>
              <a:rPr lang="en-US" b="1" dirty="0">
                <a:solidFill>
                  <a:srgbClr val="FF0000"/>
                </a:solidFill>
              </a:rPr>
              <a:t>	</a:t>
            </a:r>
            <a:r>
              <a:rPr lang="en-US" b="1" dirty="0" err="1">
                <a:solidFill>
                  <a:schemeClr val="accent1">
                    <a:lumMod val="50000"/>
                  </a:schemeClr>
                </a:solidFill>
              </a:rPr>
              <a:t>ví</a:t>
            </a:r>
            <a:r>
              <a:rPr lang="en-US" b="1" dirty="0">
                <a:solidFill>
                  <a:schemeClr val="accent1">
                    <a:lumMod val="50000"/>
                  </a:schemeClr>
                </a:solidFill>
              </a:rPr>
              <a:t> </a:t>
            </a:r>
            <a:r>
              <a:rPr lang="en-US" b="1" dirty="0" err="1">
                <a:solidFill>
                  <a:schemeClr val="accent1">
                    <a:lumMod val="50000"/>
                  </a:schemeClr>
                </a:solidFill>
              </a:rPr>
              <a:t>dụ</a:t>
            </a:r>
            <a:endParaRPr lang="en-US" b="1" dirty="0">
              <a:solidFill>
                <a:schemeClr val="accent1">
                  <a:lumMod val="50000"/>
                </a:schemeClr>
              </a:solidFill>
            </a:endParaRPr>
          </a:p>
          <a:p>
            <a:r>
              <a:rPr lang="en-US" b="1" dirty="0">
                <a:solidFill>
                  <a:schemeClr val="accent1">
                    <a:lumMod val="50000"/>
                  </a:schemeClr>
                </a:solidFill>
              </a:rPr>
              <a:t>	integer M(10) </a:t>
            </a:r>
            <a:r>
              <a:rPr lang="en-US" b="1" dirty="0" err="1">
                <a:solidFill>
                  <a:schemeClr val="accent1">
                    <a:lumMod val="50000"/>
                  </a:schemeClr>
                </a:solidFill>
              </a:rPr>
              <a:t>mảng</a:t>
            </a:r>
            <a:r>
              <a:rPr lang="en-US" b="1" dirty="0">
                <a:solidFill>
                  <a:schemeClr val="accent1">
                    <a:lumMod val="50000"/>
                  </a:schemeClr>
                </a:solidFill>
              </a:rPr>
              <a:t> 1 </a:t>
            </a:r>
            <a:r>
              <a:rPr lang="en-US" b="1" dirty="0" err="1">
                <a:solidFill>
                  <a:schemeClr val="accent1">
                    <a:lumMod val="50000"/>
                  </a:schemeClr>
                </a:solidFill>
              </a:rPr>
              <a:t>chiều</a:t>
            </a:r>
            <a:r>
              <a:rPr lang="en-US" b="1" dirty="0">
                <a:solidFill>
                  <a:schemeClr val="accent1">
                    <a:lumMod val="50000"/>
                  </a:schemeClr>
                </a:solidFill>
              </a:rPr>
              <a:t> 10 </a:t>
            </a:r>
            <a:r>
              <a:rPr lang="en-US" b="1" dirty="0" err="1">
                <a:solidFill>
                  <a:schemeClr val="accent1">
                    <a:lumMod val="50000"/>
                  </a:schemeClr>
                </a:solidFill>
              </a:rPr>
              <a:t>phần</a:t>
            </a:r>
            <a:r>
              <a:rPr lang="en-US" b="1" dirty="0">
                <a:solidFill>
                  <a:schemeClr val="accent1">
                    <a:lumMod val="50000"/>
                  </a:schemeClr>
                </a:solidFill>
              </a:rPr>
              <a:t> </a:t>
            </a:r>
            <a:r>
              <a:rPr lang="en-US" b="1" dirty="0" err="1">
                <a:solidFill>
                  <a:schemeClr val="accent1">
                    <a:lumMod val="50000"/>
                  </a:schemeClr>
                </a:solidFill>
              </a:rPr>
              <a:t>tử</a:t>
            </a:r>
            <a:r>
              <a:rPr lang="en-US" b="1" dirty="0">
                <a:solidFill>
                  <a:schemeClr val="accent1">
                    <a:lumMod val="50000"/>
                  </a:schemeClr>
                </a:solidFill>
              </a:rPr>
              <a:t> </a:t>
            </a:r>
            <a:r>
              <a:rPr lang="en-US" b="1" dirty="0" err="1">
                <a:solidFill>
                  <a:schemeClr val="accent1">
                    <a:lumMod val="50000"/>
                  </a:schemeClr>
                </a:solidFill>
              </a:rPr>
              <a:t>số</a:t>
            </a:r>
            <a:r>
              <a:rPr lang="en-US" b="1" dirty="0">
                <a:solidFill>
                  <a:schemeClr val="accent1">
                    <a:lumMod val="50000"/>
                  </a:schemeClr>
                </a:solidFill>
              </a:rPr>
              <a:t> </a:t>
            </a:r>
            <a:r>
              <a:rPr lang="en-US" b="1" dirty="0" err="1">
                <a:solidFill>
                  <a:schemeClr val="accent1">
                    <a:lumMod val="50000"/>
                  </a:schemeClr>
                </a:solidFill>
              </a:rPr>
              <a:t>nguyên</a:t>
            </a:r>
            <a:endParaRPr lang="en-US" b="1" dirty="0">
              <a:solidFill>
                <a:schemeClr val="accent1">
                  <a:lumMod val="50000"/>
                </a:schemeClr>
              </a:solidFill>
            </a:endParaRPr>
          </a:p>
          <a:p>
            <a:r>
              <a:rPr lang="en-US" b="1" dirty="0">
                <a:solidFill>
                  <a:schemeClr val="accent1">
                    <a:lumMod val="50000"/>
                  </a:schemeClr>
                </a:solidFill>
              </a:rPr>
              <a:t>	read M(10,10) </a:t>
            </a:r>
            <a:r>
              <a:rPr lang="en-US" b="1" dirty="0" err="1">
                <a:solidFill>
                  <a:schemeClr val="accent1">
                    <a:lumMod val="50000"/>
                  </a:schemeClr>
                </a:solidFill>
              </a:rPr>
              <a:t>mảng</a:t>
            </a:r>
            <a:r>
              <a:rPr lang="en-US" b="1" dirty="0">
                <a:solidFill>
                  <a:schemeClr val="accent1">
                    <a:lumMod val="50000"/>
                  </a:schemeClr>
                </a:solidFill>
              </a:rPr>
              <a:t> 2 </a:t>
            </a:r>
            <a:r>
              <a:rPr lang="en-US" b="1" dirty="0" err="1">
                <a:solidFill>
                  <a:schemeClr val="accent1">
                    <a:lumMod val="50000"/>
                  </a:schemeClr>
                </a:solidFill>
              </a:rPr>
              <a:t>chiều</a:t>
            </a:r>
            <a:r>
              <a:rPr lang="en-US" b="1" dirty="0">
                <a:solidFill>
                  <a:schemeClr val="accent1">
                    <a:lumMod val="50000"/>
                  </a:schemeClr>
                </a:solidFill>
              </a:rPr>
              <a:t> </a:t>
            </a:r>
            <a:r>
              <a:rPr lang="en-US" b="1" dirty="0" err="1">
                <a:solidFill>
                  <a:schemeClr val="accent1">
                    <a:lumMod val="50000"/>
                  </a:schemeClr>
                </a:solidFill>
              </a:rPr>
              <a:t>kích</a:t>
            </a:r>
            <a:r>
              <a:rPr lang="en-US" b="1" dirty="0">
                <a:solidFill>
                  <a:schemeClr val="accent1">
                    <a:lumMod val="50000"/>
                  </a:schemeClr>
                </a:solidFill>
              </a:rPr>
              <a:t> </a:t>
            </a:r>
            <a:r>
              <a:rPr lang="en-US" b="1" dirty="0" err="1">
                <a:solidFill>
                  <a:schemeClr val="accent1">
                    <a:lumMod val="50000"/>
                  </a:schemeClr>
                </a:solidFill>
              </a:rPr>
              <a:t>th</a:t>
            </a:r>
            <a:r>
              <a:rPr lang="vi-VN" b="1" dirty="0">
                <a:solidFill>
                  <a:schemeClr val="accent1">
                    <a:lumMod val="50000"/>
                  </a:schemeClr>
                </a:solidFill>
              </a:rPr>
              <a:t>ư</a:t>
            </a:r>
            <a:r>
              <a:rPr lang="en-US" b="1" dirty="0" err="1">
                <a:solidFill>
                  <a:schemeClr val="accent1">
                    <a:lumMod val="50000"/>
                  </a:schemeClr>
                </a:solidFill>
              </a:rPr>
              <a:t>ớc</a:t>
            </a:r>
            <a:r>
              <a:rPr lang="en-US" b="1" dirty="0">
                <a:solidFill>
                  <a:schemeClr val="accent1">
                    <a:lumMod val="50000"/>
                  </a:schemeClr>
                </a:solidFill>
              </a:rPr>
              <a:t> 10*10 </a:t>
            </a:r>
            <a:r>
              <a:rPr lang="en-US" b="1" dirty="0" err="1">
                <a:solidFill>
                  <a:schemeClr val="accent1">
                    <a:lumMod val="50000"/>
                  </a:schemeClr>
                </a:solidFill>
              </a:rPr>
              <a:t>kiểu</a:t>
            </a:r>
            <a:r>
              <a:rPr lang="en-US" b="1" dirty="0">
                <a:solidFill>
                  <a:schemeClr val="accent1">
                    <a:lumMod val="50000"/>
                  </a:schemeClr>
                </a:solidFill>
              </a:rPr>
              <a:t> </a:t>
            </a:r>
            <a:r>
              <a:rPr lang="en-US" b="1" dirty="0" err="1">
                <a:solidFill>
                  <a:schemeClr val="accent1">
                    <a:lumMod val="50000"/>
                  </a:schemeClr>
                </a:solidFill>
              </a:rPr>
              <a:t>số</a:t>
            </a:r>
            <a:r>
              <a:rPr lang="en-US" b="1" dirty="0">
                <a:solidFill>
                  <a:schemeClr val="accent1">
                    <a:lumMod val="50000"/>
                  </a:schemeClr>
                </a:solidFill>
              </a:rPr>
              <a:t> </a:t>
            </a:r>
            <a:r>
              <a:rPr lang="en-US" b="1" dirty="0" err="1">
                <a:solidFill>
                  <a:schemeClr val="accent1">
                    <a:lumMod val="50000"/>
                  </a:schemeClr>
                </a:solidFill>
              </a:rPr>
              <a:t>nguyên</a:t>
            </a:r>
            <a:endParaRPr lang="en-US" b="1" dirty="0">
              <a:solidFill>
                <a:schemeClr val="accent1">
                  <a:lumMod val="50000"/>
                </a:schemeClr>
              </a:solidFill>
            </a:endParaRPr>
          </a:p>
          <a:p>
            <a:r>
              <a:rPr lang="en-US" b="1" dirty="0">
                <a:solidFill>
                  <a:srgbClr val="FF0000"/>
                </a:solidFill>
              </a:rPr>
              <a:t>	</a:t>
            </a:r>
          </a:p>
        </p:txBody>
      </p:sp>
    </p:spTree>
    <p:extLst>
      <p:ext uri="{BB962C8B-B14F-4D97-AF65-F5344CB8AC3E}">
        <p14:creationId xmlns:p14="http://schemas.microsoft.com/office/powerpoint/2010/main" val="147564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562" y="173226"/>
            <a:ext cx="8399145" cy="764540"/>
          </a:xfrm>
          <a:prstGeom prst="rect">
            <a:avLst/>
          </a:prstGeom>
        </p:spPr>
        <p:txBody>
          <a:bodyPr vert="horz" wrap="square" lIns="0" tIns="12065" rIns="0" bIns="0" rtlCol="0">
            <a:spAutoFit/>
          </a:bodyPr>
          <a:lstStyle/>
          <a:p>
            <a:pPr marL="12700">
              <a:lnSpc>
                <a:spcPct val="100000"/>
              </a:lnSpc>
              <a:spcBef>
                <a:spcPts val="95"/>
              </a:spcBef>
            </a:pPr>
            <a:r>
              <a:rPr spc="-535"/>
              <a:t>Câu </a:t>
            </a:r>
            <a:r>
              <a:rPr spc="-285"/>
              <a:t>lệnh </a:t>
            </a:r>
            <a:r>
              <a:rPr spc="-245"/>
              <a:t>điều </a:t>
            </a:r>
            <a:r>
              <a:rPr spc="-285"/>
              <a:t>kiện </a:t>
            </a:r>
            <a:r>
              <a:rPr spc="-405"/>
              <a:t>IF-</a:t>
            </a:r>
            <a:r>
              <a:rPr spc="-905"/>
              <a:t> ELSE</a:t>
            </a:r>
          </a:p>
        </p:txBody>
      </p:sp>
      <p:sp>
        <p:nvSpPr>
          <p:cNvPr id="3" name="object 3"/>
          <p:cNvSpPr txBox="1"/>
          <p:nvPr/>
        </p:nvSpPr>
        <p:spPr>
          <a:xfrm>
            <a:off x="715774" y="924255"/>
            <a:ext cx="8504426" cy="1301638"/>
          </a:xfrm>
          <a:prstGeom prst="rect">
            <a:avLst/>
          </a:prstGeom>
        </p:spPr>
        <p:txBody>
          <a:bodyPr vert="horz" wrap="square" lIns="0" tIns="97790" rIns="0" bIns="0" rtlCol="0">
            <a:spAutoFit/>
          </a:bodyPr>
          <a:lstStyle/>
          <a:p>
            <a:pPr marL="12700">
              <a:lnSpc>
                <a:spcPct val="100000"/>
              </a:lnSpc>
              <a:spcBef>
                <a:spcPts val="770"/>
              </a:spcBef>
              <a:tabLst>
                <a:tab pos="262255" algn="l"/>
              </a:tabLst>
            </a:pPr>
            <a:r>
              <a:rPr sz="2200" b="1" dirty="0">
                <a:solidFill>
                  <a:srgbClr val="0000CC"/>
                </a:solidFill>
                <a:latin typeface="Arial"/>
                <a:cs typeface="Arial"/>
              </a:rPr>
              <a:t>-</a:t>
            </a:r>
            <a:r>
              <a:rPr sz="2200" dirty="0">
                <a:solidFill>
                  <a:srgbClr val="0000CC"/>
                </a:solidFill>
                <a:latin typeface="Times New Roman"/>
                <a:cs typeface="Times New Roman"/>
              </a:rPr>
              <a:t>	</a:t>
            </a:r>
            <a:r>
              <a:rPr sz="2200" b="1" spc="-5" dirty="0" err="1">
                <a:solidFill>
                  <a:srgbClr val="0000CC"/>
                </a:solidFill>
                <a:latin typeface="Arial"/>
                <a:cs typeface="Arial"/>
              </a:rPr>
              <a:t>Câu</a:t>
            </a:r>
            <a:r>
              <a:rPr sz="2200" b="1" spc="-5" dirty="0">
                <a:solidFill>
                  <a:srgbClr val="0000CC"/>
                </a:solidFill>
                <a:latin typeface="Arial"/>
                <a:cs typeface="Arial"/>
              </a:rPr>
              <a:t> </a:t>
            </a:r>
            <a:r>
              <a:rPr sz="2200" b="1" dirty="0" err="1">
                <a:solidFill>
                  <a:srgbClr val="0000CC"/>
                </a:solidFill>
                <a:latin typeface="Arial"/>
                <a:cs typeface="Arial"/>
              </a:rPr>
              <a:t>lệnh</a:t>
            </a:r>
            <a:r>
              <a:rPr sz="2200" b="1" spc="-105" dirty="0">
                <a:solidFill>
                  <a:srgbClr val="0000CC"/>
                </a:solidFill>
                <a:latin typeface="Arial"/>
                <a:cs typeface="Arial"/>
              </a:rPr>
              <a:t> </a:t>
            </a:r>
            <a:r>
              <a:rPr sz="2200" b="1" spc="-5" dirty="0" err="1">
                <a:solidFill>
                  <a:srgbClr val="0000CC"/>
                </a:solidFill>
                <a:latin typeface="Arial"/>
                <a:cs typeface="Arial"/>
              </a:rPr>
              <a:t>đơn</a:t>
            </a:r>
            <a:r>
              <a:rPr sz="2200" b="1" spc="-5" dirty="0">
                <a:solidFill>
                  <a:srgbClr val="0000CC"/>
                </a:solidFill>
                <a:latin typeface="Arial"/>
                <a:cs typeface="Arial"/>
              </a:rPr>
              <a:t>:</a:t>
            </a:r>
            <a:r>
              <a:rPr lang="en-US" sz="2200" b="1" spc="-5" dirty="0">
                <a:solidFill>
                  <a:srgbClr val="0000CC"/>
                </a:solidFill>
                <a:latin typeface="Arial"/>
                <a:cs typeface="Arial"/>
              </a:rPr>
              <a:t>	</a:t>
            </a:r>
            <a:r>
              <a:rPr lang="en-US" sz="2200" b="1" spc="5" dirty="0">
                <a:solidFill>
                  <a:srgbClr val="650065"/>
                </a:solidFill>
                <a:latin typeface="Arial"/>
                <a:cs typeface="Arial"/>
              </a:rPr>
              <a:t> IF </a:t>
            </a:r>
            <a:r>
              <a:rPr lang="en-US" sz="2200" b="1" spc="5" dirty="0">
                <a:solidFill>
                  <a:srgbClr val="004C98"/>
                </a:solidFill>
                <a:latin typeface="Arial"/>
                <a:cs typeface="Arial"/>
              </a:rPr>
              <a:t>(&lt;</a:t>
            </a:r>
            <a:r>
              <a:rPr lang="en-US" sz="2200" b="1" spc="5" dirty="0" err="1">
                <a:solidFill>
                  <a:srgbClr val="004C98"/>
                </a:solidFill>
                <a:latin typeface="Arial"/>
                <a:cs typeface="Arial"/>
              </a:rPr>
              <a:t>biểu</a:t>
            </a:r>
            <a:r>
              <a:rPr lang="en-US" sz="2200" b="1" spc="5" dirty="0">
                <a:solidFill>
                  <a:srgbClr val="004C98"/>
                </a:solidFill>
                <a:latin typeface="Arial"/>
                <a:cs typeface="Arial"/>
              </a:rPr>
              <a:t> </a:t>
            </a:r>
            <a:r>
              <a:rPr lang="en-US" sz="2200" b="1" spc="5" dirty="0" err="1">
                <a:solidFill>
                  <a:srgbClr val="004C98"/>
                </a:solidFill>
                <a:latin typeface="Arial"/>
                <a:cs typeface="Arial"/>
              </a:rPr>
              <a:t>thức</a:t>
            </a:r>
            <a:r>
              <a:rPr lang="en-US" sz="2200" b="1" spc="5" dirty="0">
                <a:solidFill>
                  <a:srgbClr val="004C98"/>
                </a:solidFill>
                <a:latin typeface="Arial"/>
                <a:cs typeface="Arial"/>
              </a:rPr>
              <a:t> logic&gt;) </a:t>
            </a:r>
            <a:r>
              <a:rPr lang="en-US" sz="2200" b="1" dirty="0">
                <a:solidFill>
                  <a:srgbClr val="006565"/>
                </a:solidFill>
                <a:latin typeface="Arial"/>
                <a:cs typeface="Arial"/>
              </a:rPr>
              <a:t>&lt; </a:t>
            </a:r>
            <a:r>
              <a:rPr lang="en-US" sz="2200" b="1" dirty="0" err="1">
                <a:solidFill>
                  <a:srgbClr val="006565"/>
                </a:solidFill>
                <a:latin typeface="Arial"/>
                <a:cs typeface="Arial"/>
              </a:rPr>
              <a:t>câu</a:t>
            </a:r>
            <a:r>
              <a:rPr lang="en-US" sz="2200" b="1" spc="-310" dirty="0">
                <a:solidFill>
                  <a:srgbClr val="006565"/>
                </a:solidFill>
                <a:latin typeface="Arial"/>
                <a:cs typeface="Arial"/>
              </a:rPr>
              <a:t> </a:t>
            </a:r>
            <a:r>
              <a:rPr lang="en-US" sz="2200" b="1" dirty="0" err="1">
                <a:solidFill>
                  <a:srgbClr val="006565"/>
                </a:solidFill>
                <a:latin typeface="Arial"/>
                <a:cs typeface="Arial"/>
              </a:rPr>
              <a:t>lệnh</a:t>
            </a:r>
            <a:r>
              <a:rPr lang="en-US" sz="2200" b="1" dirty="0">
                <a:solidFill>
                  <a:srgbClr val="006565"/>
                </a:solidFill>
                <a:latin typeface="Arial"/>
                <a:cs typeface="Arial"/>
              </a:rPr>
              <a:t>&gt; </a:t>
            </a:r>
            <a:endParaRPr sz="2200" dirty="0">
              <a:latin typeface="Arial"/>
              <a:cs typeface="Arial"/>
            </a:endParaRPr>
          </a:p>
          <a:p>
            <a:pPr marL="243840">
              <a:spcBef>
                <a:spcPts val="670"/>
              </a:spcBef>
            </a:pPr>
            <a:r>
              <a:rPr sz="2200" b="1" spc="-5" dirty="0" err="1">
                <a:latin typeface="Arial"/>
                <a:cs typeface="Arial"/>
              </a:rPr>
              <a:t>Ví</a:t>
            </a:r>
            <a:r>
              <a:rPr sz="2200" b="1" spc="-35" dirty="0">
                <a:latin typeface="Arial"/>
                <a:cs typeface="Arial"/>
              </a:rPr>
              <a:t> </a:t>
            </a:r>
            <a:r>
              <a:rPr sz="2200" b="1" dirty="0" err="1">
                <a:latin typeface="Arial"/>
                <a:cs typeface="Arial"/>
              </a:rPr>
              <a:t>dụ</a:t>
            </a:r>
            <a:r>
              <a:rPr sz="2200" b="1" dirty="0">
                <a:latin typeface="Arial"/>
                <a:cs typeface="Arial"/>
              </a:rPr>
              <a:t>:</a:t>
            </a:r>
            <a:r>
              <a:rPr lang="en-US" sz="2200" b="1" dirty="0">
                <a:latin typeface="Arial"/>
                <a:cs typeface="Arial"/>
              </a:rPr>
              <a:t>		</a:t>
            </a:r>
            <a:r>
              <a:rPr lang="en-US" sz="2200" b="1" spc="5" dirty="0">
                <a:solidFill>
                  <a:srgbClr val="001E60"/>
                </a:solidFill>
                <a:latin typeface="Arial"/>
                <a:cs typeface="Arial"/>
              </a:rPr>
              <a:t>IF </a:t>
            </a:r>
            <a:r>
              <a:rPr lang="en-US" sz="2200" b="1" spc="5" dirty="0">
                <a:latin typeface="Arial"/>
                <a:cs typeface="Arial"/>
              </a:rPr>
              <a:t>(a </a:t>
            </a:r>
            <a:r>
              <a:rPr lang="en-US" sz="2200" b="1" dirty="0">
                <a:latin typeface="Arial"/>
                <a:cs typeface="Arial"/>
              </a:rPr>
              <a:t>&gt; b) x =</a:t>
            </a:r>
            <a:r>
              <a:rPr lang="en-US" sz="2200" b="1" spc="-135" dirty="0">
                <a:latin typeface="Arial"/>
                <a:cs typeface="Arial"/>
              </a:rPr>
              <a:t> </a:t>
            </a:r>
            <a:r>
              <a:rPr lang="en-US" sz="2200" b="1" dirty="0">
                <a:latin typeface="Arial"/>
                <a:cs typeface="Arial"/>
              </a:rPr>
              <a:t>a</a:t>
            </a:r>
            <a:endParaRPr lang="en-US" sz="2200" dirty="0">
              <a:latin typeface="Arial"/>
              <a:cs typeface="Arial"/>
            </a:endParaRPr>
          </a:p>
          <a:p>
            <a:pPr marL="243840">
              <a:lnSpc>
                <a:spcPct val="100000"/>
              </a:lnSpc>
              <a:spcBef>
                <a:spcPts val="670"/>
              </a:spcBef>
            </a:pPr>
            <a:endParaRPr sz="2200" dirty="0">
              <a:latin typeface="Arial"/>
              <a:cs typeface="Arial"/>
            </a:endParaRPr>
          </a:p>
        </p:txBody>
      </p:sp>
      <p:sp>
        <p:nvSpPr>
          <p:cNvPr id="5" name="object 5"/>
          <p:cNvSpPr txBox="1"/>
          <p:nvPr/>
        </p:nvSpPr>
        <p:spPr>
          <a:xfrm>
            <a:off x="715774" y="1930095"/>
            <a:ext cx="5434330" cy="3235501"/>
          </a:xfrm>
          <a:prstGeom prst="rect">
            <a:avLst/>
          </a:prstGeom>
        </p:spPr>
        <p:txBody>
          <a:bodyPr vert="horz" wrap="square" lIns="0" tIns="97790" rIns="0" bIns="0" rtlCol="0">
            <a:spAutoFit/>
          </a:bodyPr>
          <a:lstStyle/>
          <a:p>
            <a:pPr marR="2533015" algn="ctr">
              <a:lnSpc>
                <a:spcPct val="100000"/>
              </a:lnSpc>
              <a:spcBef>
                <a:spcPts val="770"/>
              </a:spcBef>
              <a:tabLst>
                <a:tab pos="249554" algn="l"/>
              </a:tabLst>
            </a:pPr>
            <a:r>
              <a:rPr sz="2200" b="1" dirty="0">
                <a:solidFill>
                  <a:srgbClr val="0000CC"/>
                </a:solidFill>
                <a:latin typeface="Arial"/>
                <a:cs typeface="Arial"/>
              </a:rPr>
              <a:t>-</a:t>
            </a:r>
            <a:r>
              <a:rPr sz="2200" dirty="0">
                <a:solidFill>
                  <a:srgbClr val="0000CC"/>
                </a:solidFill>
                <a:latin typeface="Times New Roman"/>
                <a:cs typeface="Times New Roman"/>
              </a:rPr>
              <a:t>	</a:t>
            </a:r>
            <a:r>
              <a:rPr sz="2200" b="1" spc="-5" dirty="0" err="1">
                <a:solidFill>
                  <a:srgbClr val="0000CC"/>
                </a:solidFill>
                <a:latin typeface="Arial"/>
                <a:cs typeface="Arial"/>
              </a:rPr>
              <a:t>Khối</a:t>
            </a:r>
            <a:r>
              <a:rPr sz="2200" b="1" spc="-5" dirty="0">
                <a:solidFill>
                  <a:srgbClr val="0000CC"/>
                </a:solidFill>
                <a:latin typeface="Arial"/>
                <a:cs typeface="Arial"/>
              </a:rPr>
              <a:t> </a:t>
            </a:r>
            <a:r>
              <a:rPr sz="2200" b="1" dirty="0" err="1">
                <a:solidFill>
                  <a:srgbClr val="0000CC"/>
                </a:solidFill>
                <a:latin typeface="Arial"/>
                <a:cs typeface="Arial"/>
              </a:rPr>
              <a:t>lệnh</a:t>
            </a:r>
            <a:r>
              <a:rPr sz="2200" b="1" dirty="0">
                <a:solidFill>
                  <a:srgbClr val="0000CC"/>
                </a:solidFill>
                <a:latin typeface="Arial"/>
                <a:cs typeface="Arial"/>
              </a:rPr>
              <a:t> </a:t>
            </a:r>
            <a:r>
              <a:rPr sz="2200" b="1" dirty="0" err="1">
                <a:solidFill>
                  <a:srgbClr val="0000CC"/>
                </a:solidFill>
                <a:latin typeface="Arial"/>
                <a:cs typeface="Arial"/>
              </a:rPr>
              <a:t>rẽ</a:t>
            </a:r>
            <a:r>
              <a:rPr sz="2200" b="1" spc="-140" dirty="0">
                <a:solidFill>
                  <a:srgbClr val="0000CC"/>
                </a:solidFill>
                <a:latin typeface="Arial"/>
                <a:cs typeface="Arial"/>
              </a:rPr>
              <a:t> </a:t>
            </a:r>
            <a:r>
              <a:rPr sz="2200" b="1" dirty="0" err="1">
                <a:solidFill>
                  <a:srgbClr val="0000CC"/>
                </a:solidFill>
                <a:latin typeface="Arial"/>
                <a:cs typeface="Arial"/>
              </a:rPr>
              <a:t>nhánh</a:t>
            </a:r>
            <a:r>
              <a:rPr sz="2200" b="1" dirty="0">
                <a:solidFill>
                  <a:srgbClr val="0000CC"/>
                </a:solidFill>
                <a:latin typeface="Arial"/>
                <a:cs typeface="Arial"/>
              </a:rPr>
              <a:t>:</a:t>
            </a:r>
            <a:endParaRPr sz="2200" dirty="0">
              <a:latin typeface="Arial"/>
              <a:cs typeface="Arial"/>
            </a:endParaRPr>
          </a:p>
          <a:p>
            <a:pPr marL="1017905">
              <a:lnSpc>
                <a:spcPct val="100000"/>
              </a:lnSpc>
              <a:spcBef>
                <a:spcPts val="670"/>
              </a:spcBef>
            </a:pPr>
            <a:r>
              <a:rPr sz="2200" b="1" spc="5" dirty="0">
                <a:solidFill>
                  <a:srgbClr val="650065"/>
                </a:solidFill>
                <a:latin typeface="Arial"/>
                <a:cs typeface="Arial"/>
              </a:rPr>
              <a:t>IF </a:t>
            </a:r>
            <a:r>
              <a:rPr sz="2200" b="1" spc="5" dirty="0">
                <a:solidFill>
                  <a:srgbClr val="004C98"/>
                </a:solidFill>
                <a:latin typeface="Arial"/>
                <a:cs typeface="Arial"/>
              </a:rPr>
              <a:t>(&lt;</a:t>
            </a:r>
            <a:r>
              <a:rPr sz="2200" b="1" spc="5" dirty="0" err="1">
                <a:solidFill>
                  <a:srgbClr val="004C98"/>
                </a:solidFill>
                <a:latin typeface="Arial"/>
                <a:cs typeface="Arial"/>
              </a:rPr>
              <a:t>biểu</a:t>
            </a:r>
            <a:r>
              <a:rPr sz="2200" b="1" spc="5" dirty="0">
                <a:solidFill>
                  <a:srgbClr val="004C98"/>
                </a:solidFill>
                <a:latin typeface="Arial"/>
                <a:cs typeface="Arial"/>
              </a:rPr>
              <a:t> </a:t>
            </a:r>
            <a:r>
              <a:rPr sz="2200" b="1" spc="5" dirty="0" err="1">
                <a:solidFill>
                  <a:srgbClr val="004C98"/>
                </a:solidFill>
                <a:latin typeface="Arial"/>
                <a:cs typeface="Arial"/>
              </a:rPr>
              <a:t>thức</a:t>
            </a:r>
            <a:r>
              <a:rPr sz="2200" b="1" spc="5" dirty="0">
                <a:solidFill>
                  <a:srgbClr val="004C98"/>
                </a:solidFill>
                <a:latin typeface="Arial"/>
                <a:cs typeface="Arial"/>
              </a:rPr>
              <a:t> logic&gt;)</a:t>
            </a:r>
            <a:r>
              <a:rPr sz="2200" b="1" spc="-220" dirty="0">
                <a:solidFill>
                  <a:srgbClr val="004C98"/>
                </a:solidFill>
                <a:latin typeface="Arial"/>
                <a:cs typeface="Arial"/>
              </a:rPr>
              <a:t> </a:t>
            </a:r>
            <a:r>
              <a:rPr sz="2200" b="1" spc="-10" dirty="0">
                <a:solidFill>
                  <a:srgbClr val="650065"/>
                </a:solidFill>
                <a:latin typeface="Arial"/>
                <a:cs typeface="Arial"/>
              </a:rPr>
              <a:t>THEN</a:t>
            </a:r>
            <a:endParaRPr sz="2200" dirty="0">
              <a:latin typeface="Arial"/>
              <a:cs typeface="Arial"/>
            </a:endParaRPr>
          </a:p>
          <a:p>
            <a:pPr marL="1402080">
              <a:lnSpc>
                <a:spcPct val="100000"/>
              </a:lnSpc>
            </a:pPr>
            <a:r>
              <a:rPr sz="2200" b="1" dirty="0">
                <a:solidFill>
                  <a:srgbClr val="006565"/>
                </a:solidFill>
                <a:latin typeface="Arial"/>
                <a:cs typeface="Arial"/>
              </a:rPr>
              <a:t>&lt;</a:t>
            </a:r>
            <a:r>
              <a:rPr sz="2200" b="1" dirty="0" err="1">
                <a:solidFill>
                  <a:srgbClr val="006565"/>
                </a:solidFill>
                <a:latin typeface="Arial"/>
                <a:cs typeface="Arial"/>
              </a:rPr>
              <a:t>khối</a:t>
            </a:r>
            <a:r>
              <a:rPr sz="2200" b="1" dirty="0">
                <a:solidFill>
                  <a:srgbClr val="006565"/>
                </a:solidFill>
                <a:latin typeface="Arial"/>
                <a:cs typeface="Arial"/>
              </a:rPr>
              <a:t> </a:t>
            </a:r>
            <a:r>
              <a:rPr sz="2200" b="1" dirty="0" err="1">
                <a:solidFill>
                  <a:srgbClr val="006565"/>
                </a:solidFill>
                <a:latin typeface="Arial"/>
                <a:cs typeface="Arial"/>
              </a:rPr>
              <a:t>lệnh</a:t>
            </a:r>
            <a:r>
              <a:rPr sz="2200" b="1" spc="-50" dirty="0">
                <a:solidFill>
                  <a:srgbClr val="006565"/>
                </a:solidFill>
                <a:latin typeface="Arial"/>
                <a:cs typeface="Arial"/>
              </a:rPr>
              <a:t> </a:t>
            </a:r>
            <a:r>
              <a:rPr sz="2200" b="1" dirty="0">
                <a:solidFill>
                  <a:srgbClr val="006565"/>
                </a:solidFill>
                <a:latin typeface="Arial"/>
                <a:cs typeface="Arial"/>
              </a:rPr>
              <a:t>1&gt;</a:t>
            </a:r>
            <a:endParaRPr sz="2200" dirty="0">
              <a:latin typeface="Arial"/>
              <a:cs typeface="Arial"/>
            </a:endParaRPr>
          </a:p>
          <a:p>
            <a:pPr marL="1017905">
              <a:lnSpc>
                <a:spcPct val="100000"/>
              </a:lnSpc>
            </a:pPr>
            <a:r>
              <a:rPr sz="2200" b="1" dirty="0">
                <a:solidFill>
                  <a:srgbClr val="650065"/>
                </a:solidFill>
                <a:latin typeface="Arial"/>
                <a:cs typeface="Arial"/>
              </a:rPr>
              <a:t>ELSE</a:t>
            </a:r>
            <a:r>
              <a:rPr lang="en-US" sz="2200" b="1" dirty="0">
                <a:solidFill>
                  <a:srgbClr val="650065"/>
                </a:solidFill>
                <a:latin typeface="Arial"/>
                <a:cs typeface="Arial"/>
              </a:rPr>
              <a:t> </a:t>
            </a:r>
            <a:r>
              <a:rPr sz="2200" b="1" dirty="0">
                <a:solidFill>
                  <a:srgbClr val="650065"/>
                </a:solidFill>
                <a:latin typeface="Arial"/>
                <a:cs typeface="Arial"/>
              </a:rPr>
              <a:t>IF </a:t>
            </a:r>
            <a:r>
              <a:rPr sz="2200" b="1" spc="5" dirty="0">
                <a:solidFill>
                  <a:srgbClr val="004C98"/>
                </a:solidFill>
                <a:latin typeface="Arial"/>
                <a:cs typeface="Arial"/>
              </a:rPr>
              <a:t>(&lt;</a:t>
            </a:r>
            <a:r>
              <a:rPr sz="2200" b="1" spc="5" dirty="0" err="1">
                <a:solidFill>
                  <a:srgbClr val="004C98"/>
                </a:solidFill>
                <a:latin typeface="Arial"/>
                <a:cs typeface="Arial"/>
              </a:rPr>
              <a:t>biểu</a:t>
            </a:r>
            <a:r>
              <a:rPr sz="2200" b="1" spc="5" dirty="0">
                <a:solidFill>
                  <a:srgbClr val="004C98"/>
                </a:solidFill>
                <a:latin typeface="Arial"/>
                <a:cs typeface="Arial"/>
              </a:rPr>
              <a:t> </a:t>
            </a:r>
            <a:r>
              <a:rPr sz="2200" b="1" spc="5" dirty="0" err="1">
                <a:solidFill>
                  <a:srgbClr val="004C98"/>
                </a:solidFill>
                <a:latin typeface="Arial"/>
                <a:cs typeface="Arial"/>
              </a:rPr>
              <a:t>thức</a:t>
            </a:r>
            <a:r>
              <a:rPr sz="2200" b="1" spc="5" dirty="0">
                <a:solidFill>
                  <a:srgbClr val="004C98"/>
                </a:solidFill>
                <a:latin typeface="Arial"/>
                <a:cs typeface="Arial"/>
              </a:rPr>
              <a:t> logic&gt;)</a:t>
            </a:r>
            <a:r>
              <a:rPr sz="2200" b="1" spc="-250" dirty="0">
                <a:solidFill>
                  <a:srgbClr val="004C98"/>
                </a:solidFill>
                <a:latin typeface="Arial"/>
                <a:cs typeface="Arial"/>
              </a:rPr>
              <a:t> </a:t>
            </a:r>
            <a:r>
              <a:rPr sz="2200" b="1" spc="-10" dirty="0">
                <a:solidFill>
                  <a:srgbClr val="650065"/>
                </a:solidFill>
                <a:latin typeface="Arial"/>
                <a:cs typeface="Arial"/>
              </a:rPr>
              <a:t>THEN</a:t>
            </a:r>
            <a:endParaRPr sz="2200" dirty="0">
              <a:latin typeface="Arial"/>
              <a:cs typeface="Arial"/>
            </a:endParaRPr>
          </a:p>
          <a:p>
            <a:pPr marL="1329055">
              <a:lnSpc>
                <a:spcPct val="100000"/>
              </a:lnSpc>
            </a:pPr>
            <a:r>
              <a:rPr sz="2200" b="1" dirty="0">
                <a:solidFill>
                  <a:srgbClr val="006565"/>
                </a:solidFill>
                <a:latin typeface="Arial"/>
                <a:cs typeface="Arial"/>
              </a:rPr>
              <a:t>&lt;</a:t>
            </a:r>
            <a:r>
              <a:rPr sz="2200" b="1" dirty="0" err="1">
                <a:solidFill>
                  <a:srgbClr val="006565"/>
                </a:solidFill>
                <a:latin typeface="Arial"/>
                <a:cs typeface="Arial"/>
              </a:rPr>
              <a:t>khối</a:t>
            </a:r>
            <a:r>
              <a:rPr sz="2200" b="1" dirty="0">
                <a:solidFill>
                  <a:srgbClr val="006565"/>
                </a:solidFill>
                <a:latin typeface="Arial"/>
                <a:cs typeface="Arial"/>
              </a:rPr>
              <a:t> </a:t>
            </a:r>
            <a:r>
              <a:rPr sz="2200" b="1" dirty="0" err="1">
                <a:solidFill>
                  <a:srgbClr val="006565"/>
                </a:solidFill>
                <a:latin typeface="Arial"/>
                <a:cs typeface="Arial"/>
              </a:rPr>
              <a:t>lệnh</a:t>
            </a:r>
            <a:r>
              <a:rPr sz="2200" b="1" spc="-75" dirty="0">
                <a:solidFill>
                  <a:srgbClr val="006565"/>
                </a:solidFill>
                <a:latin typeface="Arial"/>
                <a:cs typeface="Arial"/>
              </a:rPr>
              <a:t> </a:t>
            </a:r>
            <a:r>
              <a:rPr sz="2200" b="1" dirty="0">
                <a:solidFill>
                  <a:srgbClr val="006565"/>
                </a:solidFill>
                <a:latin typeface="Arial"/>
                <a:cs typeface="Arial"/>
              </a:rPr>
              <a:t>2&gt;</a:t>
            </a:r>
            <a:endParaRPr sz="2200" dirty="0">
              <a:latin typeface="Arial"/>
              <a:cs typeface="Arial"/>
            </a:endParaRPr>
          </a:p>
          <a:p>
            <a:pPr marL="1017905">
              <a:lnSpc>
                <a:spcPct val="100000"/>
              </a:lnSpc>
            </a:pPr>
            <a:r>
              <a:rPr sz="2200" b="1" spc="-5" dirty="0">
                <a:solidFill>
                  <a:srgbClr val="650065"/>
                </a:solidFill>
                <a:latin typeface="Arial"/>
                <a:cs typeface="Arial"/>
              </a:rPr>
              <a:t>ELSE</a:t>
            </a:r>
            <a:endParaRPr sz="2200" dirty="0">
              <a:latin typeface="Arial"/>
              <a:cs typeface="Arial"/>
            </a:endParaRPr>
          </a:p>
          <a:p>
            <a:pPr marL="1329055">
              <a:lnSpc>
                <a:spcPct val="100000"/>
              </a:lnSpc>
            </a:pPr>
            <a:r>
              <a:rPr sz="2200" b="1" dirty="0">
                <a:solidFill>
                  <a:srgbClr val="006565"/>
                </a:solidFill>
                <a:latin typeface="Arial"/>
                <a:cs typeface="Arial"/>
              </a:rPr>
              <a:t>&lt;</a:t>
            </a:r>
            <a:r>
              <a:rPr sz="2200" b="1" dirty="0" err="1">
                <a:solidFill>
                  <a:srgbClr val="006565"/>
                </a:solidFill>
                <a:latin typeface="Arial"/>
                <a:cs typeface="Arial"/>
              </a:rPr>
              <a:t>khối</a:t>
            </a:r>
            <a:r>
              <a:rPr sz="2200" b="1" dirty="0">
                <a:solidFill>
                  <a:srgbClr val="006565"/>
                </a:solidFill>
                <a:latin typeface="Arial"/>
                <a:cs typeface="Arial"/>
              </a:rPr>
              <a:t> </a:t>
            </a:r>
            <a:r>
              <a:rPr sz="2200" b="1" dirty="0" err="1">
                <a:solidFill>
                  <a:srgbClr val="006565"/>
                </a:solidFill>
                <a:latin typeface="Arial"/>
                <a:cs typeface="Arial"/>
              </a:rPr>
              <a:t>lệnh</a:t>
            </a:r>
            <a:r>
              <a:rPr sz="2200" b="1" spc="-75" dirty="0">
                <a:solidFill>
                  <a:srgbClr val="006565"/>
                </a:solidFill>
                <a:latin typeface="Arial"/>
                <a:cs typeface="Arial"/>
              </a:rPr>
              <a:t> </a:t>
            </a:r>
            <a:r>
              <a:rPr sz="2200" b="1" dirty="0">
                <a:solidFill>
                  <a:srgbClr val="006565"/>
                </a:solidFill>
                <a:latin typeface="Arial"/>
                <a:cs typeface="Arial"/>
              </a:rPr>
              <a:t>3&gt;</a:t>
            </a:r>
            <a:endParaRPr sz="2200" dirty="0">
              <a:latin typeface="Arial"/>
              <a:cs typeface="Arial"/>
            </a:endParaRPr>
          </a:p>
          <a:p>
            <a:pPr marL="1017905">
              <a:lnSpc>
                <a:spcPct val="100000"/>
              </a:lnSpc>
            </a:pPr>
            <a:r>
              <a:rPr sz="2200" b="1" spc="-5" dirty="0">
                <a:solidFill>
                  <a:srgbClr val="650065"/>
                </a:solidFill>
                <a:latin typeface="Arial"/>
                <a:cs typeface="Arial"/>
              </a:rPr>
              <a:t>END</a:t>
            </a:r>
            <a:r>
              <a:rPr lang="en-US" sz="2200" b="1" spc="-5" dirty="0">
                <a:solidFill>
                  <a:srgbClr val="650065"/>
                </a:solidFill>
                <a:latin typeface="Arial"/>
                <a:cs typeface="Arial"/>
              </a:rPr>
              <a:t> </a:t>
            </a:r>
            <a:r>
              <a:rPr sz="2200" b="1" spc="-5" dirty="0">
                <a:solidFill>
                  <a:srgbClr val="650065"/>
                </a:solidFill>
                <a:latin typeface="Arial"/>
                <a:cs typeface="Arial"/>
              </a:rPr>
              <a:t>IF</a:t>
            </a:r>
            <a:endParaRPr sz="2200" dirty="0">
              <a:latin typeface="Arial"/>
              <a:cs typeface="Arial"/>
            </a:endParaRPr>
          </a:p>
        </p:txBody>
      </p:sp>
      <p:sp>
        <p:nvSpPr>
          <p:cNvPr id="6" name="object 4"/>
          <p:cNvSpPr/>
          <p:nvPr/>
        </p:nvSpPr>
        <p:spPr>
          <a:xfrm>
            <a:off x="7924800" y="5162549"/>
            <a:ext cx="2042159" cy="2410967"/>
          </a:xfrm>
          <a:prstGeom prst="rect">
            <a:avLst/>
          </a:prstGeom>
          <a:blipFill>
            <a:blip r:embed="rId2" cstate="print"/>
            <a:stretch>
              <a:fillRect/>
            </a:stretch>
          </a:blipFill>
        </p:spPr>
        <p:txBody>
          <a:bodyPr wrap="square" lIns="0" tIns="0" rIns="0" bIns="0" rtlCol="0"/>
          <a:lstStyle/>
          <a:p>
            <a:endParaRPr/>
          </a:p>
        </p:txBody>
      </p:sp>
      <p:sp>
        <p:nvSpPr>
          <p:cNvPr id="7" name="object 5"/>
          <p:cNvSpPr txBox="1"/>
          <p:nvPr/>
        </p:nvSpPr>
        <p:spPr>
          <a:xfrm>
            <a:off x="304800" y="5029200"/>
            <a:ext cx="5434330" cy="2468625"/>
          </a:xfrm>
          <a:prstGeom prst="rect">
            <a:avLst/>
          </a:prstGeom>
        </p:spPr>
        <p:txBody>
          <a:bodyPr vert="horz" wrap="square" lIns="0" tIns="97790" rIns="0" bIns="0" rtlCol="0">
            <a:spAutoFit/>
          </a:bodyPr>
          <a:lstStyle/>
          <a:p>
            <a:pPr marL="396240">
              <a:lnSpc>
                <a:spcPct val="100000"/>
              </a:lnSpc>
              <a:spcBef>
                <a:spcPts val="1320"/>
              </a:spcBef>
            </a:pPr>
            <a:r>
              <a:rPr sz="2200" b="1" spc="-5">
                <a:latin typeface="Arial"/>
                <a:cs typeface="Arial"/>
              </a:rPr>
              <a:t>Ví </a:t>
            </a:r>
            <a:r>
              <a:rPr sz="2200" b="1">
                <a:latin typeface="Arial"/>
                <a:cs typeface="Arial"/>
              </a:rPr>
              <a:t>dụ: </a:t>
            </a:r>
            <a:r>
              <a:rPr sz="2200" b="1" spc="5">
                <a:solidFill>
                  <a:srgbClr val="001E60"/>
                </a:solidFill>
                <a:latin typeface="Arial"/>
                <a:cs typeface="Arial"/>
              </a:rPr>
              <a:t>IF </a:t>
            </a:r>
            <a:r>
              <a:rPr sz="2200" b="1" spc="5">
                <a:latin typeface="Arial"/>
                <a:cs typeface="Arial"/>
              </a:rPr>
              <a:t>(a </a:t>
            </a:r>
            <a:r>
              <a:rPr sz="2200" b="1">
                <a:latin typeface="Arial"/>
                <a:cs typeface="Arial"/>
              </a:rPr>
              <a:t>&gt; b)</a:t>
            </a:r>
            <a:r>
              <a:rPr sz="2200" b="1" spc="-120">
                <a:latin typeface="Arial"/>
                <a:cs typeface="Arial"/>
              </a:rPr>
              <a:t> </a:t>
            </a:r>
            <a:r>
              <a:rPr sz="2200" b="1" spc="-10">
                <a:solidFill>
                  <a:srgbClr val="001E60"/>
                </a:solidFill>
                <a:latin typeface="Arial"/>
                <a:cs typeface="Arial"/>
              </a:rPr>
              <a:t>THEN</a:t>
            </a:r>
            <a:endParaRPr sz="2200">
              <a:latin typeface="Arial"/>
              <a:cs typeface="Arial"/>
            </a:endParaRPr>
          </a:p>
          <a:p>
            <a:pPr marL="1624965">
              <a:lnSpc>
                <a:spcPct val="100000"/>
              </a:lnSpc>
            </a:pPr>
            <a:r>
              <a:rPr sz="2200" b="1">
                <a:latin typeface="Arial"/>
                <a:cs typeface="Arial"/>
              </a:rPr>
              <a:t>x =</a:t>
            </a:r>
            <a:r>
              <a:rPr sz="2200" b="1" spc="-30">
                <a:latin typeface="Arial"/>
                <a:cs typeface="Arial"/>
              </a:rPr>
              <a:t> </a:t>
            </a:r>
            <a:r>
              <a:rPr sz="2200" b="1">
                <a:latin typeface="Arial"/>
                <a:cs typeface="Arial"/>
              </a:rPr>
              <a:t>a</a:t>
            </a:r>
            <a:endParaRPr sz="2200">
              <a:latin typeface="Arial"/>
              <a:cs typeface="Arial"/>
            </a:endParaRPr>
          </a:p>
          <a:p>
            <a:pPr marL="1243965">
              <a:lnSpc>
                <a:spcPct val="100000"/>
              </a:lnSpc>
            </a:pPr>
            <a:r>
              <a:rPr sz="2200" b="1">
                <a:solidFill>
                  <a:srgbClr val="001E60"/>
                </a:solidFill>
                <a:latin typeface="Arial"/>
                <a:cs typeface="Arial"/>
              </a:rPr>
              <a:t>ELSE</a:t>
            </a:r>
            <a:r>
              <a:rPr lang="en-US" sz="2200" b="1">
                <a:solidFill>
                  <a:srgbClr val="001E60"/>
                </a:solidFill>
                <a:latin typeface="Arial"/>
                <a:cs typeface="Arial"/>
              </a:rPr>
              <a:t> </a:t>
            </a:r>
            <a:r>
              <a:rPr sz="2200" b="1">
                <a:solidFill>
                  <a:srgbClr val="001E60"/>
                </a:solidFill>
                <a:latin typeface="Arial"/>
                <a:cs typeface="Arial"/>
              </a:rPr>
              <a:t>IF </a:t>
            </a:r>
            <a:r>
              <a:rPr sz="2200" b="1" spc="5">
                <a:latin typeface="Arial"/>
                <a:cs typeface="Arial"/>
              </a:rPr>
              <a:t>(a == </a:t>
            </a:r>
            <a:r>
              <a:rPr sz="2200" b="1">
                <a:latin typeface="Arial"/>
                <a:cs typeface="Arial"/>
              </a:rPr>
              <a:t>b)</a:t>
            </a:r>
            <a:r>
              <a:rPr sz="2200" b="1" spc="-120">
                <a:latin typeface="Arial"/>
                <a:cs typeface="Arial"/>
              </a:rPr>
              <a:t> </a:t>
            </a:r>
            <a:r>
              <a:rPr sz="2200" b="1" spc="-10">
                <a:solidFill>
                  <a:srgbClr val="001E60"/>
                </a:solidFill>
                <a:latin typeface="Arial"/>
                <a:cs typeface="Arial"/>
              </a:rPr>
              <a:t>THEN</a:t>
            </a:r>
            <a:endParaRPr sz="2200">
              <a:latin typeface="Arial"/>
              <a:cs typeface="Arial"/>
            </a:endParaRPr>
          </a:p>
          <a:p>
            <a:pPr marL="1624965">
              <a:lnSpc>
                <a:spcPct val="100000"/>
              </a:lnSpc>
            </a:pPr>
            <a:r>
              <a:rPr sz="2200" b="1">
                <a:latin typeface="Arial"/>
                <a:cs typeface="Arial"/>
              </a:rPr>
              <a:t>x =</a:t>
            </a:r>
            <a:r>
              <a:rPr sz="2200" b="1" spc="-30">
                <a:latin typeface="Arial"/>
                <a:cs typeface="Arial"/>
              </a:rPr>
              <a:t> </a:t>
            </a:r>
            <a:r>
              <a:rPr sz="2200" b="1" spc="5">
                <a:latin typeface="Arial"/>
                <a:cs typeface="Arial"/>
              </a:rPr>
              <a:t>0.0</a:t>
            </a:r>
            <a:endParaRPr sz="2200">
              <a:latin typeface="Arial"/>
              <a:cs typeface="Arial"/>
            </a:endParaRPr>
          </a:p>
          <a:p>
            <a:pPr marL="1249680">
              <a:lnSpc>
                <a:spcPct val="100000"/>
              </a:lnSpc>
            </a:pPr>
            <a:r>
              <a:rPr sz="2200" b="1" spc="-5">
                <a:solidFill>
                  <a:srgbClr val="001E60"/>
                </a:solidFill>
                <a:latin typeface="Arial"/>
                <a:cs typeface="Arial"/>
              </a:rPr>
              <a:t>ELSE</a:t>
            </a:r>
            <a:endParaRPr sz="2200">
              <a:latin typeface="Arial"/>
              <a:cs typeface="Arial"/>
            </a:endParaRPr>
          </a:p>
          <a:p>
            <a:pPr marL="1624965">
              <a:lnSpc>
                <a:spcPct val="100000"/>
              </a:lnSpc>
            </a:pPr>
            <a:r>
              <a:rPr sz="2200" b="1">
                <a:latin typeface="Arial"/>
                <a:cs typeface="Arial"/>
              </a:rPr>
              <a:t>x =</a:t>
            </a:r>
            <a:r>
              <a:rPr sz="2200" b="1" spc="-30">
                <a:latin typeface="Arial"/>
                <a:cs typeface="Arial"/>
              </a:rPr>
              <a:t> </a:t>
            </a:r>
            <a:r>
              <a:rPr sz="2200" b="1">
                <a:latin typeface="Arial"/>
                <a:cs typeface="Arial"/>
              </a:rPr>
              <a:t>b</a:t>
            </a:r>
            <a:endParaRPr sz="2200">
              <a:latin typeface="Arial"/>
              <a:cs typeface="Arial"/>
            </a:endParaRPr>
          </a:p>
          <a:p>
            <a:pPr marL="1243965">
              <a:lnSpc>
                <a:spcPct val="100000"/>
              </a:lnSpc>
            </a:pPr>
            <a:r>
              <a:rPr sz="2200" b="1" spc="-5">
                <a:solidFill>
                  <a:srgbClr val="001E60"/>
                </a:solidFill>
                <a:latin typeface="Arial"/>
                <a:cs typeface="Arial"/>
              </a:rPr>
              <a:t>END</a:t>
            </a:r>
            <a:r>
              <a:rPr lang="en-US" sz="2200" b="1" spc="-5">
                <a:solidFill>
                  <a:srgbClr val="001E60"/>
                </a:solidFill>
                <a:latin typeface="Arial"/>
                <a:cs typeface="Arial"/>
              </a:rPr>
              <a:t> </a:t>
            </a:r>
            <a:r>
              <a:rPr sz="2200" b="1" spc="-5">
                <a:solidFill>
                  <a:srgbClr val="001E60"/>
                </a:solidFill>
                <a:latin typeface="Arial"/>
                <a:cs typeface="Arial"/>
              </a:rPr>
              <a:t>IF</a:t>
            </a:r>
            <a:endParaRPr sz="2200">
              <a:latin typeface="Arial"/>
              <a:cs typeface="Aria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95"/>
              <a:t>Vòng </a:t>
            </a:r>
            <a:r>
              <a:rPr spc="-270"/>
              <a:t>lặp</a:t>
            </a:r>
            <a:endParaRPr spc="-480"/>
          </a:p>
        </p:txBody>
      </p:sp>
      <p:sp>
        <p:nvSpPr>
          <p:cNvPr id="3" name="object 3"/>
          <p:cNvSpPr txBox="1"/>
          <p:nvPr/>
        </p:nvSpPr>
        <p:spPr>
          <a:xfrm>
            <a:off x="481077" y="1219200"/>
            <a:ext cx="8738870" cy="1542730"/>
          </a:xfrm>
          <a:prstGeom prst="rect">
            <a:avLst/>
          </a:prstGeom>
        </p:spPr>
        <p:txBody>
          <a:bodyPr vert="horz" wrap="square" lIns="0" tIns="97790" rIns="0" bIns="0" rtlCol="0">
            <a:spAutoFit/>
          </a:bodyPr>
          <a:lstStyle/>
          <a:p>
            <a:pPr marL="12700">
              <a:lnSpc>
                <a:spcPct val="100000"/>
              </a:lnSpc>
              <a:spcBef>
                <a:spcPts val="770"/>
              </a:spcBef>
              <a:tabLst>
                <a:tab pos="390525" algn="l"/>
              </a:tabLst>
            </a:pPr>
            <a:r>
              <a:rPr sz="2200" b="1" dirty="0">
                <a:solidFill>
                  <a:srgbClr val="0000CC"/>
                </a:solidFill>
                <a:latin typeface="Arial"/>
                <a:cs typeface="Arial"/>
              </a:rPr>
              <a:t>1.</a:t>
            </a:r>
            <a:r>
              <a:rPr sz="2200" dirty="0">
                <a:solidFill>
                  <a:srgbClr val="0000CC"/>
                </a:solidFill>
                <a:latin typeface="Times New Roman"/>
                <a:cs typeface="Times New Roman"/>
              </a:rPr>
              <a:t>	</a:t>
            </a:r>
            <a:r>
              <a:rPr sz="2200" b="1" spc="-5" dirty="0" err="1">
                <a:solidFill>
                  <a:srgbClr val="0000CC"/>
                </a:solidFill>
                <a:latin typeface="Arial"/>
                <a:cs typeface="Arial"/>
              </a:rPr>
              <a:t>Vòng</a:t>
            </a:r>
            <a:r>
              <a:rPr sz="2200" b="1" spc="-5" dirty="0">
                <a:solidFill>
                  <a:srgbClr val="0000CC"/>
                </a:solidFill>
                <a:latin typeface="Arial"/>
                <a:cs typeface="Arial"/>
              </a:rPr>
              <a:t> </a:t>
            </a:r>
            <a:r>
              <a:rPr sz="2200" b="1" spc="5" dirty="0" err="1">
                <a:solidFill>
                  <a:srgbClr val="0000CC"/>
                </a:solidFill>
                <a:latin typeface="Arial"/>
                <a:cs typeface="Arial"/>
              </a:rPr>
              <a:t>lặp</a:t>
            </a:r>
            <a:r>
              <a:rPr sz="2200" b="1" spc="5" dirty="0">
                <a:solidFill>
                  <a:srgbClr val="0000CC"/>
                </a:solidFill>
                <a:latin typeface="Arial"/>
                <a:cs typeface="Arial"/>
              </a:rPr>
              <a:t> </a:t>
            </a:r>
            <a:r>
              <a:rPr sz="2200" b="1" dirty="0" err="1">
                <a:solidFill>
                  <a:srgbClr val="0000CC"/>
                </a:solidFill>
                <a:latin typeface="Arial"/>
                <a:cs typeface="Arial"/>
              </a:rPr>
              <a:t>xác</a:t>
            </a:r>
            <a:r>
              <a:rPr sz="2200" b="1" spc="-30" dirty="0">
                <a:solidFill>
                  <a:srgbClr val="0000CC"/>
                </a:solidFill>
                <a:latin typeface="Arial"/>
                <a:cs typeface="Arial"/>
              </a:rPr>
              <a:t> </a:t>
            </a:r>
            <a:r>
              <a:rPr sz="2200" b="1" dirty="0" err="1">
                <a:solidFill>
                  <a:srgbClr val="0000CC"/>
                </a:solidFill>
                <a:latin typeface="Arial"/>
                <a:cs typeface="Arial"/>
              </a:rPr>
              <a:t>định</a:t>
            </a:r>
            <a:r>
              <a:rPr sz="2200" b="1" dirty="0">
                <a:solidFill>
                  <a:srgbClr val="0000CC"/>
                </a:solidFill>
                <a:latin typeface="Arial"/>
                <a:cs typeface="Arial"/>
              </a:rPr>
              <a:t>:</a:t>
            </a:r>
            <a:endParaRPr sz="2200" dirty="0">
              <a:latin typeface="Arial"/>
              <a:cs typeface="Arial"/>
            </a:endParaRPr>
          </a:p>
          <a:p>
            <a:pPr marL="1005840">
              <a:lnSpc>
                <a:spcPct val="100000"/>
              </a:lnSpc>
              <a:spcBef>
                <a:spcPts val="670"/>
              </a:spcBef>
              <a:tabLst>
                <a:tab pos="6711950" algn="l"/>
              </a:tabLst>
            </a:pPr>
            <a:r>
              <a:rPr sz="2200" b="1" spc="-5" dirty="0">
                <a:solidFill>
                  <a:srgbClr val="650065"/>
                </a:solidFill>
                <a:latin typeface="Arial"/>
                <a:cs typeface="Arial"/>
              </a:rPr>
              <a:t>DO </a:t>
            </a:r>
            <a:r>
              <a:rPr sz="2200" b="1" dirty="0">
                <a:solidFill>
                  <a:srgbClr val="004C98"/>
                </a:solidFill>
                <a:latin typeface="Arial"/>
                <a:cs typeface="Arial"/>
              </a:rPr>
              <a:t>&lt;</a:t>
            </a:r>
            <a:r>
              <a:rPr sz="2200" b="1" dirty="0" err="1">
                <a:solidFill>
                  <a:srgbClr val="004C98"/>
                </a:solidFill>
                <a:latin typeface="Arial"/>
                <a:cs typeface="Arial"/>
              </a:rPr>
              <a:t>biến_chạy</a:t>
            </a:r>
            <a:r>
              <a:rPr sz="2200" b="1" dirty="0">
                <a:solidFill>
                  <a:srgbClr val="004C98"/>
                </a:solidFill>
                <a:latin typeface="Arial"/>
                <a:cs typeface="Arial"/>
              </a:rPr>
              <a:t> =</a:t>
            </a:r>
            <a:r>
              <a:rPr sz="2200" b="1" spc="-20" dirty="0">
                <a:solidFill>
                  <a:srgbClr val="004C98"/>
                </a:solidFill>
                <a:latin typeface="Arial"/>
                <a:cs typeface="Arial"/>
              </a:rPr>
              <a:t> </a:t>
            </a:r>
            <a:r>
              <a:rPr sz="2200" b="1" dirty="0" err="1">
                <a:solidFill>
                  <a:srgbClr val="004C98"/>
                </a:solidFill>
                <a:latin typeface="Arial"/>
                <a:cs typeface="Arial"/>
              </a:rPr>
              <a:t>giá_trị_đầu</a:t>
            </a:r>
            <a:r>
              <a:rPr sz="2200" b="1" dirty="0">
                <a:solidFill>
                  <a:srgbClr val="004C98"/>
                </a:solidFill>
                <a:latin typeface="Arial"/>
                <a:cs typeface="Arial"/>
              </a:rPr>
              <a:t>,</a:t>
            </a:r>
            <a:r>
              <a:rPr sz="2200" b="1" spc="-60" dirty="0">
                <a:solidFill>
                  <a:srgbClr val="004C98"/>
                </a:solidFill>
                <a:latin typeface="Arial"/>
                <a:cs typeface="Arial"/>
              </a:rPr>
              <a:t> </a:t>
            </a:r>
            <a:r>
              <a:rPr sz="2200" b="1" dirty="0" err="1">
                <a:solidFill>
                  <a:srgbClr val="004C98"/>
                </a:solidFill>
                <a:latin typeface="Arial"/>
                <a:cs typeface="Arial"/>
              </a:rPr>
              <a:t>giá_trị_cuối</a:t>
            </a:r>
            <a:r>
              <a:rPr sz="2200" dirty="0">
                <a:solidFill>
                  <a:srgbClr val="004C98"/>
                </a:solidFill>
                <a:latin typeface="Times New Roman"/>
                <a:cs typeface="Times New Roman"/>
              </a:rPr>
              <a:t>	</a:t>
            </a:r>
            <a:r>
              <a:rPr sz="2200" b="1" i="1" dirty="0">
                <a:solidFill>
                  <a:srgbClr val="004C98"/>
                </a:solidFill>
                <a:latin typeface="Arial"/>
                <a:cs typeface="Arial"/>
              </a:rPr>
              <a:t>[,</a:t>
            </a:r>
            <a:r>
              <a:rPr sz="2200" b="1" i="1" spc="-80" dirty="0">
                <a:solidFill>
                  <a:srgbClr val="004C98"/>
                </a:solidFill>
                <a:latin typeface="Arial"/>
                <a:cs typeface="Arial"/>
              </a:rPr>
              <a:t> </a:t>
            </a:r>
            <a:r>
              <a:rPr sz="2200" b="1" i="1" dirty="0" err="1">
                <a:solidFill>
                  <a:srgbClr val="004C98"/>
                </a:solidFill>
                <a:latin typeface="Arial"/>
                <a:cs typeface="Arial"/>
              </a:rPr>
              <a:t>bước_chạy</a:t>
            </a:r>
            <a:r>
              <a:rPr sz="2200" b="1" i="1" dirty="0">
                <a:solidFill>
                  <a:srgbClr val="004C98"/>
                </a:solidFill>
                <a:latin typeface="Arial"/>
                <a:cs typeface="Arial"/>
              </a:rPr>
              <a:t>]&gt;</a:t>
            </a:r>
            <a:endParaRPr sz="2200" dirty="0">
              <a:latin typeface="Arial"/>
              <a:cs typeface="Arial"/>
            </a:endParaRPr>
          </a:p>
          <a:p>
            <a:pPr marL="1481455">
              <a:lnSpc>
                <a:spcPct val="100000"/>
              </a:lnSpc>
            </a:pPr>
            <a:r>
              <a:rPr sz="2200" b="1" dirty="0">
                <a:solidFill>
                  <a:srgbClr val="006565"/>
                </a:solidFill>
                <a:latin typeface="Arial"/>
                <a:cs typeface="Arial"/>
              </a:rPr>
              <a:t>&lt;</a:t>
            </a:r>
            <a:r>
              <a:rPr sz="2200" b="1" dirty="0" err="1">
                <a:solidFill>
                  <a:srgbClr val="006565"/>
                </a:solidFill>
                <a:latin typeface="Arial"/>
                <a:cs typeface="Arial"/>
              </a:rPr>
              <a:t>khối</a:t>
            </a:r>
            <a:r>
              <a:rPr sz="2200" b="1" spc="-55" dirty="0">
                <a:solidFill>
                  <a:srgbClr val="006565"/>
                </a:solidFill>
                <a:latin typeface="Arial"/>
                <a:cs typeface="Arial"/>
              </a:rPr>
              <a:t> </a:t>
            </a:r>
            <a:r>
              <a:rPr sz="2200" b="1" dirty="0" err="1">
                <a:solidFill>
                  <a:srgbClr val="006565"/>
                </a:solidFill>
                <a:latin typeface="Arial"/>
                <a:cs typeface="Arial"/>
              </a:rPr>
              <a:t>lệnh</a:t>
            </a:r>
            <a:r>
              <a:rPr sz="2200" b="1" dirty="0">
                <a:solidFill>
                  <a:srgbClr val="006565"/>
                </a:solidFill>
                <a:latin typeface="Arial"/>
                <a:cs typeface="Arial"/>
              </a:rPr>
              <a:t>&gt;</a:t>
            </a:r>
            <a:endParaRPr sz="2200" dirty="0">
              <a:latin typeface="Arial"/>
              <a:cs typeface="Arial"/>
            </a:endParaRPr>
          </a:p>
          <a:p>
            <a:pPr marL="1012190">
              <a:lnSpc>
                <a:spcPct val="100000"/>
              </a:lnSpc>
            </a:pPr>
            <a:r>
              <a:rPr sz="2200" b="1" spc="-10" dirty="0">
                <a:solidFill>
                  <a:srgbClr val="650065"/>
                </a:solidFill>
                <a:latin typeface="Arial"/>
                <a:cs typeface="Arial"/>
              </a:rPr>
              <a:t>END</a:t>
            </a:r>
            <a:r>
              <a:rPr lang="en-US" sz="2200" b="1" spc="-10" dirty="0">
                <a:solidFill>
                  <a:srgbClr val="650065"/>
                </a:solidFill>
                <a:latin typeface="Arial"/>
                <a:cs typeface="Arial"/>
              </a:rPr>
              <a:t> </a:t>
            </a:r>
            <a:r>
              <a:rPr sz="2200" b="1" spc="-10" dirty="0">
                <a:solidFill>
                  <a:srgbClr val="650065"/>
                </a:solidFill>
                <a:latin typeface="Arial"/>
                <a:cs typeface="Arial"/>
              </a:rPr>
              <a:t>DO</a:t>
            </a:r>
            <a:endParaRPr sz="2200" dirty="0">
              <a:latin typeface="Arial"/>
              <a:cs typeface="Arial"/>
            </a:endParaRPr>
          </a:p>
        </p:txBody>
      </p:sp>
      <p:sp>
        <p:nvSpPr>
          <p:cNvPr id="4" name="object 4"/>
          <p:cNvSpPr/>
          <p:nvPr/>
        </p:nvSpPr>
        <p:spPr>
          <a:xfrm>
            <a:off x="8016240" y="4910328"/>
            <a:ext cx="2042159" cy="2410967"/>
          </a:xfrm>
          <a:prstGeom prst="rect">
            <a:avLst/>
          </a:prstGeom>
          <a:blipFill>
            <a:blip r:embed="rId2" cstate="print"/>
            <a:stretch>
              <a:fillRect/>
            </a:stretch>
          </a:blipFill>
        </p:spPr>
        <p:txBody>
          <a:bodyPr wrap="square" lIns="0" tIns="0" rIns="0" bIns="0" rtlCol="0"/>
          <a:lstStyle/>
          <a:p>
            <a:endParaRPr/>
          </a:p>
        </p:txBody>
      </p:sp>
      <p:sp>
        <p:nvSpPr>
          <p:cNvPr id="5" name="object 3"/>
          <p:cNvSpPr txBox="1"/>
          <p:nvPr/>
        </p:nvSpPr>
        <p:spPr>
          <a:xfrm>
            <a:off x="485839" y="3015157"/>
            <a:ext cx="8738870" cy="2458365"/>
          </a:xfrm>
          <a:prstGeom prst="rect">
            <a:avLst/>
          </a:prstGeom>
        </p:spPr>
        <p:txBody>
          <a:bodyPr vert="horz" wrap="square" lIns="0" tIns="97790" rIns="0" bIns="0" rtlCol="0">
            <a:spAutoFit/>
          </a:bodyPr>
          <a:lstStyle/>
          <a:p>
            <a:pPr marL="396240">
              <a:lnSpc>
                <a:spcPct val="100000"/>
              </a:lnSpc>
              <a:spcBef>
                <a:spcPts val="1320"/>
              </a:spcBef>
            </a:pPr>
            <a:r>
              <a:rPr sz="2200" b="1" spc="-5">
                <a:latin typeface="Arial"/>
                <a:cs typeface="Arial"/>
              </a:rPr>
              <a:t>Ví </a:t>
            </a:r>
            <a:r>
              <a:rPr sz="2200" b="1">
                <a:latin typeface="Arial"/>
                <a:cs typeface="Arial"/>
              </a:rPr>
              <a:t>dụ</a:t>
            </a:r>
            <a:r>
              <a:rPr sz="2200">
                <a:latin typeface="Arial"/>
                <a:cs typeface="Arial"/>
              </a:rPr>
              <a:t>: </a:t>
            </a:r>
            <a:endParaRPr lang="en-US" sz="2200">
              <a:latin typeface="Arial"/>
              <a:cs typeface="Arial"/>
            </a:endParaRPr>
          </a:p>
          <a:p>
            <a:pPr marL="396240">
              <a:lnSpc>
                <a:spcPct val="100000"/>
              </a:lnSpc>
              <a:spcBef>
                <a:spcPts val="1320"/>
              </a:spcBef>
            </a:pPr>
            <a:r>
              <a:rPr sz="2200" spc="-5">
                <a:solidFill>
                  <a:srgbClr val="001E60"/>
                </a:solidFill>
                <a:latin typeface="Arial"/>
                <a:cs typeface="Arial"/>
              </a:rPr>
              <a:t>DO</a:t>
            </a:r>
            <a:r>
              <a:rPr sz="2200" spc="-30">
                <a:solidFill>
                  <a:srgbClr val="001E60"/>
                </a:solidFill>
                <a:latin typeface="Arial"/>
                <a:cs typeface="Arial"/>
              </a:rPr>
              <a:t> </a:t>
            </a:r>
            <a:r>
              <a:rPr sz="2200">
                <a:latin typeface="Arial"/>
                <a:cs typeface="Arial"/>
              </a:rPr>
              <a:t>i=1,10</a:t>
            </a:r>
            <a:endParaRPr lang="en-US" sz="2200">
              <a:latin typeface="Arial"/>
              <a:cs typeface="Arial"/>
            </a:endParaRPr>
          </a:p>
          <a:p>
            <a:pPr marL="396240">
              <a:lnSpc>
                <a:spcPct val="100000"/>
              </a:lnSpc>
              <a:spcBef>
                <a:spcPts val="1320"/>
              </a:spcBef>
            </a:pPr>
            <a:r>
              <a:rPr lang="en-US" sz="2200">
                <a:latin typeface="Arial"/>
                <a:cs typeface="Arial"/>
              </a:rPr>
              <a:t>	</a:t>
            </a:r>
            <a:r>
              <a:rPr sz="2200">
                <a:latin typeface="Arial"/>
                <a:cs typeface="Arial"/>
              </a:rPr>
              <a:t>gt=gt*i </a:t>
            </a:r>
            <a:endParaRPr lang="en-US" sz="2200">
              <a:latin typeface="Arial"/>
              <a:cs typeface="Arial"/>
            </a:endParaRPr>
          </a:p>
          <a:p>
            <a:pPr marL="396240">
              <a:lnSpc>
                <a:spcPct val="100000"/>
              </a:lnSpc>
              <a:spcBef>
                <a:spcPts val="1320"/>
              </a:spcBef>
            </a:pPr>
            <a:r>
              <a:rPr lang="en-US" sz="2200">
                <a:latin typeface="Arial"/>
                <a:cs typeface="Arial"/>
              </a:rPr>
              <a:t>	</a:t>
            </a:r>
            <a:r>
              <a:rPr sz="2200" spc="-5">
                <a:latin typeface="Arial"/>
                <a:cs typeface="Arial"/>
              </a:rPr>
              <a:t>A(i)=B(i)*C(i)</a:t>
            </a:r>
            <a:endParaRPr lang="en-US" sz="2200">
              <a:latin typeface="Arial"/>
              <a:cs typeface="Arial"/>
            </a:endParaRPr>
          </a:p>
          <a:p>
            <a:pPr marL="396240">
              <a:lnSpc>
                <a:spcPct val="100000"/>
              </a:lnSpc>
              <a:spcBef>
                <a:spcPts val="1320"/>
              </a:spcBef>
            </a:pPr>
            <a:r>
              <a:rPr sz="2200" spc="-10">
                <a:solidFill>
                  <a:srgbClr val="001E60"/>
                </a:solidFill>
                <a:latin typeface="Arial"/>
                <a:cs typeface="Arial"/>
              </a:rPr>
              <a:t>END</a:t>
            </a:r>
            <a:r>
              <a:rPr lang="en-US" sz="2200" spc="-10">
                <a:solidFill>
                  <a:srgbClr val="001E60"/>
                </a:solidFill>
                <a:latin typeface="Arial"/>
                <a:cs typeface="Arial"/>
              </a:rPr>
              <a:t> </a:t>
            </a:r>
            <a:r>
              <a:rPr sz="2200" spc="-10">
                <a:solidFill>
                  <a:srgbClr val="001E60"/>
                </a:solidFill>
                <a:latin typeface="Arial"/>
                <a:cs typeface="Arial"/>
              </a:rPr>
              <a:t>DO</a:t>
            </a:r>
            <a:endParaRPr sz="2200">
              <a:latin typeface="Arial"/>
              <a:cs typeface="Aria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226"/>
            <a:ext cx="9829800" cy="746358"/>
          </a:xfrm>
        </p:spPr>
        <p:txBody>
          <a:bodyPr/>
          <a:lstStyle/>
          <a:p>
            <a:pPr algn="ctr"/>
            <a:r>
              <a:rPr lang="en-US" err="1">
                <a:latin typeface="+mj-lt"/>
              </a:rPr>
              <a:t>Lịch</a:t>
            </a:r>
            <a:r>
              <a:rPr lang="en-US">
                <a:latin typeface="+mj-lt"/>
              </a:rPr>
              <a:t> </a:t>
            </a:r>
            <a:r>
              <a:rPr lang="en-US" err="1">
                <a:latin typeface="+mj-lt"/>
              </a:rPr>
              <a:t>sư</a:t>
            </a:r>
            <a:r>
              <a:rPr lang="en-US">
                <a:latin typeface="+mj-lt"/>
              </a:rPr>
              <a:t>̉ </a:t>
            </a:r>
            <a:r>
              <a:rPr lang="en-US" err="1">
                <a:latin typeface="+mj-lt"/>
              </a:rPr>
              <a:t>ra</a:t>
            </a:r>
            <a:r>
              <a:rPr lang="en-US">
                <a:latin typeface="+mj-lt"/>
              </a:rPr>
              <a:t> </a:t>
            </a:r>
            <a:r>
              <a:rPr lang="en-US" err="1">
                <a:latin typeface="+mj-lt"/>
              </a:rPr>
              <a:t>đời</a:t>
            </a:r>
            <a:r>
              <a:rPr lang="en-US">
                <a:latin typeface="+mj-lt"/>
              </a:rPr>
              <a:t> </a:t>
            </a:r>
            <a:r>
              <a:rPr lang="en-US" err="1">
                <a:latin typeface="+mj-lt"/>
              </a:rPr>
              <a:t>của</a:t>
            </a:r>
            <a:r>
              <a:rPr lang="en-US">
                <a:latin typeface="+mj-lt"/>
              </a:rPr>
              <a:t> FORTRAN</a:t>
            </a:r>
          </a:p>
        </p:txBody>
      </p:sp>
      <p:sp>
        <p:nvSpPr>
          <p:cNvPr id="12" name="TextBox 11"/>
          <p:cNvSpPr txBox="1"/>
          <p:nvPr/>
        </p:nvSpPr>
        <p:spPr>
          <a:xfrm>
            <a:off x="486765" y="1184701"/>
            <a:ext cx="9571635" cy="830997"/>
          </a:xfrm>
          <a:prstGeom prst="rect">
            <a:avLst/>
          </a:prstGeom>
          <a:noFill/>
        </p:spPr>
        <p:txBody>
          <a:bodyPr wrap="square" rtlCol="0">
            <a:spAutoFit/>
          </a:bodyPr>
          <a:lstStyle/>
          <a:p>
            <a:r>
              <a:rPr lang="en-US" sz="2400">
                <a:solidFill>
                  <a:srgbClr val="2F0EBC"/>
                </a:solidFill>
              </a:rPr>
              <a:t>- Ý </a:t>
            </a:r>
            <a:r>
              <a:rPr lang="en-US" sz="2400" err="1">
                <a:solidFill>
                  <a:srgbClr val="2F0EBC"/>
                </a:solidFill>
              </a:rPr>
              <a:t>tưởng</a:t>
            </a:r>
            <a:r>
              <a:rPr lang="en-US" sz="2400">
                <a:solidFill>
                  <a:srgbClr val="2F0EBC"/>
                </a:solidFill>
              </a:rPr>
              <a:t> </a:t>
            </a:r>
            <a:r>
              <a:rPr lang="en-US" sz="2400" err="1">
                <a:solidFill>
                  <a:srgbClr val="2F0EBC"/>
                </a:solidFill>
              </a:rPr>
              <a:t>đầu</a:t>
            </a:r>
            <a:r>
              <a:rPr lang="en-US" sz="2400">
                <a:solidFill>
                  <a:srgbClr val="2F0EBC"/>
                </a:solidFill>
              </a:rPr>
              <a:t> </a:t>
            </a:r>
            <a:r>
              <a:rPr lang="en-US" sz="2400" err="1">
                <a:solidFill>
                  <a:srgbClr val="2F0EBC"/>
                </a:solidFill>
              </a:rPr>
              <a:t>tiên</a:t>
            </a:r>
            <a:r>
              <a:rPr lang="en-US" sz="2400">
                <a:solidFill>
                  <a:srgbClr val="2F0EBC"/>
                </a:solidFill>
              </a:rPr>
              <a:t> </a:t>
            </a:r>
            <a:r>
              <a:rPr lang="en-US" sz="2400" err="1">
                <a:solidFill>
                  <a:srgbClr val="2F0EBC"/>
                </a:solidFill>
              </a:rPr>
              <a:t>của</a:t>
            </a:r>
            <a:r>
              <a:rPr lang="en-US" sz="2400">
                <a:solidFill>
                  <a:srgbClr val="2F0EBC"/>
                </a:solidFill>
              </a:rPr>
              <a:t> FORTRAN </a:t>
            </a:r>
            <a:r>
              <a:rPr lang="en-US" sz="2400" err="1">
                <a:solidFill>
                  <a:srgbClr val="2F0EBC"/>
                </a:solidFill>
              </a:rPr>
              <a:t>được</a:t>
            </a:r>
            <a:r>
              <a:rPr lang="en-US" sz="2400">
                <a:solidFill>
                  <a:srgbClr val="2F0EBC"/>
                </a:solidFill>
              </a:rPr>
              <a:t> John Backus </a:t>
            </a:r>
            <a:r>
              <a:rPr lang="en-US" sz="2400" err="1">
                <a:solidFill>
                  <a:srgbClr val="2F0EBC"/>
                </a:solidFill>
              </a:rPr>
              <a:t>đề</a:t>
            </a:r>
            <a:r>
              <a:rPr lang="en-US" sz="2400">
                <a:solidFill>
                  <a:srgbClr val="2F0EBC"/>
                </a:solidFill>
              </a:rPr>
              <a:t> </a:t>
            </a:r>
            <a:r>
              <a:rPr lang="en-US" sz="2400" err="1">
                <a:solidFill>
                  <a:srgbClr val="2F0EBC"/>
                </a:solidFill>
              </a:rPr>
              <a:t>xuất</a:t>
            </a:r>
            <a:r>
              <a:rPr lang="en-US" sz="2400">
                <a:solidFill>
                  <a:srgbClr val="2F0EBC"/>
                </a:solidFill>
              </a:rPr>
              <a:t> </a:t>
            </a:r>
            <a:r>
              <a:rPr lang="en-US" sz="2400" err="1">
                <a:solidFill>
                  <a:srgbClr val="2F0EBC"/>
                </a:solidFill>
              </a:rPr>
              <a:t>vào</a:t>
            </a:r>
            <a:r>
              <a:rPr lang="en-US" sz="2400">
                <a:solidFill>
                  <a:srgbClr val="2F0EBC"/>
                </a:solidFill>
              </a:rPr>
              <a:t> </a:t>
            </a:r>
            <a:r>
              <a:rPr lang="en-US" sz="2400" err="1">
                <a:solidFill>
                  <a:srgbClr val="2F0EBC"/>
                </a:solidFill>
              </a:rPr>
              <a:t>khoảng</a:t>
            </a:r>
            <a:r>
              <a:rPr lang="en-US" sz="2400">
                <a:solidFill>
                  <a:srgbClr val="2F0EBC"/>
                </a:solidFill>
              </a:rPr>
              <a:t> </a:t>
            </a:r>
            <a:r>
              <a:rPr lang="en-US" sz="2400" err="1">
                <a:solidFill>
                  <a:srgbClr val="2F0EBC"/>
                </a:solidFill>
              </a:rPr>
              <a:t>cuối</a:t>
            </a:r>
            <a:r>
              <a:rPr lang="en-US" sz="2400">
                <a:solidFill>
                  <a:srgbClr val="2F0EBC"/>
                </a:solidFill>
              </a:rPr>
              <a:t> </a:t>
            </a:r>
            <a:r>
              <a:rPr lang="en-US" sz="2400" err="1">
                <a:solidFill>
                  <a:srgbClr val="2F0EBC"/>
                </a:solidFill>
              </a:rPr>
              <a:t>năm</a:t>
            </a:r>
            <a:r>
              <a:rPr lang="en-US" sz="2400">
                <a:solidFill>
                  <a:srgbClr val="2F0EBC"/>
                </a:solidFill>
              </a:rPr>
              <a:t> 1953 ở New York. </a:t>
            </a:r>
          </a:p>
        </p:txBody>
      </p:sp>
      <p:sp>
        <p:nvSpPr>
          <p:cNvPr id="13" name="TextBox 12"/>
          <p:cNvSpPr txBox="1"/>
          <p:nvPr/>
        </p:nvSpPr>
        <p:spPr>
          <a:xfrm>
            <a:off x="496289" y="2015698"/>
            <a:ext cx="9220200" cy="830997"/>
          </a:xfrm>
          <a:prstGeom prst="rect">
            <a:avLst/>
          </a:prstGeom>
          <a:noFill/>
        </p:spPr>
        <p:txBody>
          <a:bodyPr wrap="square" rtlCol="0">
            <a:spAutoFit/>
          </a:bodyPr>
          <a:lstStyle/>
          <a:p>
            <a:r>
              <a:rPr lang="en-US" sz="2400">
                <a:solidFill>
                  <a:srgbClr val="2F0EBC"/>
                </a:solidFill>
              </a:rPr>
              <a:t>- Tháng 4 </a:t>
            </a:r>
            <a:r>
              <a:rPr lang="en-US" sz="2400" err="1">
                <a:solidFill>
                  <a:srgbClr val="2F0EBC"/>
                </a:solidFill>
              </a:rPr>
              <a:t>năm</a:t>
            </a:r>
            <a:r>
              <a:rPr lang="en-US" sz="2400">
                <a:solidFill>
                  <a:srgbClr val="2F0EBC"/>
                </a:solidFill>
              </a:rPr>
              <a:t> 1957, </a:t>
            </a:r>
            <a:r>
              <a:rPr lang="en-US" sz="2400" err="1">
                <a:solidFill>
                  <a:srgbClr val="2F0EBC"/>
                </a:solidFill>
              </a:rPr>
              <a:t>phiên</a:t>
            </a:r>
            <a:r>
              <a:rPr lang="en-US" sz="2400">
                <a:solidFill>
                  <a:srgbClr val="2F0EBC"/>
                </a:solidFill>
              </a:rPr>
              <a:t> </a:t>
            </a:r>
            <a:r>
              <a:rPr lang="en-US" sz="2400" err="1">
                <a:solidFill>
                  <a:srgbClr val="2F0EBC"/>
                </a:solidFill>
              </a:rPr>
              <a:t>bản</a:t>
            </a:r>
            <a:r>
              <a:rPr lang="en-US" sz="2400">
                <a:solidFill>
                  <a:srgbClr val="2F0EBC"/>
                </a:solidFill>
              </a:rPr>
              <a:t> FORTRAN </a:t>
            </a:r>
            <a:r>
              <a:rPr lang="en-US" sz="2400" err="1">
                <a:solidFill>
                  <a:srgbClr val="2F0EBC"/>
                </a:solidFill>
              </a:rPr>
              <a:t>đầu</a:t>
            </a:r>
            <a:r>
              <a:rPr lang="en-US" sz="2400">
                <a:solidFill>
                  <a:srgbClr val="2F0EBC"/>
                </a:solidFill>
              </a:rPr>
              <a:t> </a:t>
            </a:r>
            <a:r>
              <a:rPr lang="en-US" sz="2400" err="1">
                <a:solidFill>
                  <a:srgbClr val="2F0EBC"/>
                </a:solidFill>
              </a:rPr>
              <a:t>tiên</a:t>
            </a:r>
            <a:r>
              <a:rPr lang="en-US" sz="2400">
                <a:solidFill>
                  <a:srgbClr val="2F0EBC"/>
                </a:solidFill>
              </a:rPr>
              <a:t> </a:t>
            </a:r>
            <a:r>
              <a:rPr lang="en-US" sz="2400" err="1">
                <a:solidFill>
                  <a:srgbClr val="2F0EBC"/>
                </a:solidFill>
              </a:rPr>
              <a:t>đa</a:t>
            </a:r>
            <a:r>
              <a:rPr lang="en-US" sz="2400">
                <a:solidFill>
                  <a:srgbClr val="2F0EBC"/>
                </a:solidFill>
              </a:rPr>
              <a:t>̃ </a:t>
            </a:r>
            <a:r>
              <a:rPr lang="en-US" sz="2400" err="1">
                <a:solidFill>
                  <a:srgbClr val="2F0EBC"/>
                </a:solidFill>
              </a:rPr>
              <a:t>được</a:t>
            </a:r>
            <a:r>
              <a:rPr lang="en-US" sz="2400">
                <a:solidFill>
                  <a:srgbClr val="2F0EBC"/>
                </a:solidFill>
              </a:rPr>
              <a:t> </a:t>
            </a:r>
            <a:r>
              <a:rPr lang="en-US" sz="2400" err="1">
                <a:solidFill>
                  <a:srgbClr val="2F0EBC"/>
                </a:solidFill>
              </a:rPr>
              <a:t>ra</a:t>
            </a:r>
            <a:r>
              <a:rPr lang="en-US" sz="2400">
                <a:solidFill>
                  <a:srgbClr val="2F0EBC"/>
                </a:solidFill>
              </a:rPr>
              <a:t> </a:t>
            </a:r>
            <a:r>
              <a:rPr lang="en-US" sz="2400" err="1">
                <a:solidFill>
                  <a:srgbClr val="2F0EBC"/>
                </a:solidFill>
              </a:rPr>
              <a:t>đời</a:t>
            </a:r>
            <a:r>
              <a:rPr lang="en-US" sz="2400">
                <a:solidFill>
                  <a:srgbClr val="2F0EBC"/>
                </a:solidFill>
              </a:rPr>
              <a:t>, </a:t>
            </a:r>
            <a:r>
              <a:rPr lang="en-US" sz="2400" err="1">
                <a:solidFill>
                  <a:srgbClr val="2F0EBC"/>
                </a:solidFill>
              </a:rPr>
              <a:t>được</a:t>
            </a:r>
            <a:r>
              <a:rPr lang="en-US" sz="2400">
                <a:solidFill>
                  <a:srgbClr val="2F0EBC"/>
                </a:solidFill>
              </a:rPr>
              <a:t> </a:t>
            </a:r>
            <a:r>
              <a:rPr lang="en-US" sz="2400" err="1">
                <a:solidFill>
                  <a:srgbClr val="2F0EBC"/>
                </a:solidFill>
              </a:rPr>
              <a:t>gọi</a:t>
            </a:r>
            <a:r>
              <a:rPr lang="en-US" sz="2400">
                <a:solidFill>
                  <a:srgbClr val="2F0EBC"/>
                </a:solidFill>
              </a:rPr>
              <a:t> là FORTRAN I </a:t>
            </a:r>
          </a:p>
        </p:txBody>
      </p:sp>
      <p:sp>
        <p:nvSpPr>
          <p:cNvPr id="14" name="TextBox 13"/>
          <p:cNvSpPr txBox="1"/>
          <p:nvPr/>
        </p:nvSpPr>
        <p:spPr>
          <a:xfrm>
            <a:off x="520102" y="2849135"/>
            <a:ext cx="9220200" cy="830997"/>
          </a:xfrm>
          <a:prstGeom prst="rect">
            <a:avLst/>
          </a:prstGeom>
          <a:noFill/>
        </p:spPr>
        <p:txBody>
          <a:bodyPr wrap="square" rtlCol="0">
            <a:spAutoFit/>
          </a:bodyPr>
          <a:lstStyle/>
          <a:p>
            <a:r>
              <a:rPr lang="en-US" sz="2400">
                <a:solidFill>
                  <a:srgbClr val="2F0EBC"/>
                </a:solidFill>
              </a:rPr>
              <a:t>- Từ </a:t>
            </a:r>
            <a:r>
              <a:rPr lang="en-US" sz="2400" err="1">
                <a:solidFill>
                  <a:srgbClr val="2F0EBC"/>
                </a:solidFill>
              </a:rPr>
              <a:t>năm</a:t>
            </a:r>
            <a:r>
              <a:rPr lang="en-US" sz="2400">
                <a:solidFill>
                  <a:srgbClr val="2F0EBC"/>
                </a:solidFill>
              </a:rPr>
              <a:t> 1958 </a:t>
            </a:r>
            <a:r>
              <a:rPr lang="en-US" sz="2400" err="1">
                <a:solidFill>
                  <a:srgbClr val="2F0EBC"/>
                </a:solidFill>
              </a:rPr>
              <a:t>đến</a:t>
            </a:r>
            <a:r>
              <a:rPr lang="en-US" sz="2400">
                <a:solidFill>
                  <a:srgbClr val="2F0EBC"/>
                </a:solidFill>
              </a:rPr>
              <a:t> </a:t>
            </a:r>
            <a:r>
              <a:rPr lang="en-US" sz="2400" err="1">
                <a:solidFill>
                  <a:srgbClr val="2F0EBC"/>
                </a:solidFill>
              </a:rPr>
              <a:t>năm</a:t>
            </a:r>
            <a:r>
              <a:rPr lang="en-US" sz="2400">
                <a:solidFill>
                  <a:srgbClr val="2F0EBC"/>
                </a:solidFill>
              </a:rPr>
              <a:t> 1961, FORTRAN </a:t>
            </a:r>
            <a:r>
              <a:rPr lang="en-US" sz="2400" err="1">
                <a:solidFill>
                  <a:srgbClr val="2F0EBC"/>
                </a:solidFill>
              </a:rPr>
              <a:t>đa</a:t>
            </a:r>
            <a:r>
              <a:rPr lang="en-US" sz="2400">
                <a:solidFill>
                  <a:srgbClr val="2F0EBC"/>
                </a:solidFill>
              </a:rPr>
              <a:t>̃ </a:t>
            </a:r>
            <a:r>
              <a:rPr lang="en-US" sz="2400" err="1">
                <a:solidFill>
                  <a:srgbClr val="2F0EBC"/>
                </a:solidFill>
              </a:rPr>
              <a:t>được</a:t>
            </a:r>
            <a:r>
              <a:rPr lang="en-US" sz="2400">
                <a:solidFill>
                  <a:srgbClr val="2F0EBC"/>
                </a:solidFill>
              </a:rPr>
              <a:t> </a:t>
            </a:r>
            <a:r>
              <a:rPr lang="en-US" sz="2400" err="1">
                <a:solidFill>
                  <a:srgbClr val="2F0EBC"/>
                </a:solidFill>
              </a:rPr>
              <a:t>nâng</a:t>
            </a:r>
            <a:r>
              <a:rPr lang="en-US" sz="2400">
                <a:solidFill>
                  <a:srgbClr val="2F0EBC"/>
                </a:solidFill>
              </a:rPr>
              <a:t> </a:t>
            </a:r>
            <a:r>
              <a:rPr lang="en-US" sz="2400" err="1">
                <a:solidFill>
                  <a:srgbClr val="2F0EBC"/>
                </a:solidFill>
              </a:rPr>
              <a:t>cấp</a:t>
            </a:r>
            <a:r>
              <a:rPr lang="en-US" sz="2400">
                <a:solidFill>
                  <a:srgbClr val="2F0EBC"/>
                </a:solidFill>
              </a:rPr>
              <a:t> </a:t>
            </a:r>
            <a:r>
              <a:rPr lang="en-US" sz="2400" err="1">
                <a:solidFill>
                  <a:srgbClr val="2F0EBC"/>
                </a:solidFill>
              </a:rPr>
              <a:t>lên</a:t>
            </a:r>
            <a:r>
              <a:rPr lang="en-US" sz="2400">
                <a:solidFill>
                  <a:srgbClr val="2F0EBC"/>
                </a:solidFill>
              </a:rPr>
              <a:t> FORTRAN IV </a:t>
            </a:r>
          </a:p>
        </p:txBody>
      </p:sp>
      <p:sp>
        <p:nvSpPr>
          <p:cNvPr id="15" name="TextBox 14"/>
          <p:cNvSpPr txBox="1"/>
          <p:nvPr/>
        </p:nvSpPr>
        <p:spPr>
          <a:xfrm>
            <a:off x="510577" y="3680132"/>
            <a:ext cx="9220200" cy="830997"/>
          </a:xfrm>
          <a:prstGeom prst="rect">
            <a:avLst/>
          </a:prstGeom>
          <a:noFill/>
        </p:spPr>
        <p:txBody>
          <a:bodyPr wrap="square" rtlCol="0">
            <a:spAutoFit/>
          </a:bodyPr>
          <a:lstStyle/>
          <a:p>
            <a:r>
              <a:rPr lang="en-US" sz="2400">
                <a:solidFill>
                  <a:srgbClr val="2F0EBC"/>
                </a:solidFill>
              </a:rPr>
              <a:t>- Vào </a:t>
            </a:r>
            <a:r>
              <a:rPr lang="en-US" sz="2400" err="1">
                <a:solidFill>
                  <a:srgbClr val="2F0EBC"/>
                </a:solidFill>
              </a:rPr>
              <a:t>năm</a:t>
            </a:r>
            <a:r>
              <a:rPr lang="en-US" sz="2400">
                <a:solidFill>
                  <a:srgbClr val="2F0EBC"/>
                </a:solidFill>
              </a:rPr>
              <a:t> 1966, </a:t>
            </a:r>
            <a:r>
              <a:rPr lang="en-US" sz="2400" err="1">
                <a:solidFill>
                  <a:srgbClr val="2F0EBC"/>
                </a:solidFill>
              </a:rPr>
              <a:t>lần</a:t>
            </a:r>
            <a:r>
              <a:rPr lang="en-US" sz="2400">
                <a:solidFill>
                  <a:srgbClr val="2F0EBC"/>
                </a:solidFill>
              </a:rPr>
              <a:t> </a:t>
            </a:r>
            <a:r>
              <a:rPr lang="en-US" sz="2400" err="1">
                <a:solidFill>
                  <a:srgbClr val="2F0EBC"/>
                </a:solidFill>
              </a:rPr>
              <a:t>đầu</a:t>
            </a:r>
            <a:r>
              <a:rPr lang="en-US" sz="2400">
                <a:solidFill>
                  <a:srgbClr val="2F0EBC"/>
                </a:solidFill>
              </a:rPr>
              <a:t> </a:t>
            </a:r>
            <a:r>
              <a:rPr lang="en-US" sz="2400" err="1">
                <a:solidFill>
                  <a:srgbClr val="2F0EBC"/>
                </a:solidFill>
              </a:rPr>
              <a:t>tiên</a:t>
            </a:r>
            <a:r>
              <a:rPr lang="en-US" sz="2400">
                <a:solidFill>
                  <a:srgbClr val="2F0EBC"/>
                </a:solidFill>
              </a:rPr>
              <a:t> </a:t>
            </a:r>
            <a:r>
              <a:rPr lang="en-US" sz="2400" err="1">
                <a:solidFill>
                  <a:srgbClr val="2F0EBC"/>
                </a:solidFill>
              </a:rPr>
              <a:t>phiên</a:t>
            </a:r>
            <a:r>
              <a:rPr lang="en-US" sz="2400">
                <a:solidFill>
                  <a:srgbClr val="2F0EBC"/>
                </a:solidFill>
              </a:rPr>
              <a:t> </a:t>
            </a:r>
            <a:r>
              <a:rPr lang="en-US" sz="2400" err="1">
                <a:solidFill>
                  <a:srgbClr val="2F0EBC"/>
                </a:solidFill>
              </a:rPr>
              <a:t>bản</a:t>
            </a:r>
            <a:r>
              <a:rPr lang="en-US" sz="2400">
                <a:solidFill>
                  <a:srgbClr val="2F0EBC"/>
                </a:solidFill>
              </a:rPr>
              <a:t> </a:t>
            </a:r>
            <a:r>
              <a:rPr lang="en-US" sz="2400" err="1">
                <a:solidFill>
                  <a:srgbClr val="2F0EBC"/>
                </a:solidFill>
              </a:rPr>
              <a:t>được</a:t>
            </a:r>
            <a:r>
              <a:rPr lang="en-US" sz="2400">
                <a:solidFill>
                  <a:srgbClr val="2F0EBC"/>
                </a:solidFill>
              </a:rPr>
              <a:t> </a:t>
            </a:r>
            <a:r>
              <a:rPr lang="en-US" sz="2400" err="1">
                <a:solidFill>
                  <a:srgbClr val="2F0EBC"/>
                </a:solidFill>
              </a:rPr>
              <a:t>tiêu</a:t>
            </a:r>
            <a:r>
              <a:rPr lang="en-US" sz="2400">
                <a:solidFill>
                  <a:srgbClr val="2F0EBC"/>
                </a:solidFill>
              </a:rPr>
              <a:t> </a:t>
            </a:r>
            <a:r>
              <a:rPr lang="en-US" sz="2400" err="1">
                <a:solidFill>
                  <a:srgbClr val="2F0EBC"/>
                </a:solidFill>
              </a:rPr>
              <a:t>chuẩn</a:t>
            </a:r>
            <a:r>
              <a:rPr lang="en-US" sz="2400">
                <a:solidFill>
                  <a:srgbClr val="2F0EBC"/>
                </a:solidFill>
              </a:rPr>
              <a:t> </a:t>
            </a:r>
            <a:r>
              <a:rPr lang="en-US" sz="2400" err="1">
                <a:solidFill>
                  <a:srgbClr val="2F0EBC"/>
                </a:solidFill>
              </a:rPr>
              <a:t>hóa</a:t>
            </a:r>
            <a:r>
              <a:rPr lang="en-US" sz="2400">
                <a:solidFill>
                  <a:srgbClr val="2F0EBC"/>
                </a:solidFill>
              </a:rPr>
              <a:t> </a:t>
            </a:r>
            <a:r>
              <a:rPr lang="en-US" sz="2400" err="1">
                <a:solidFill>
                  <a:srgbClr val="2F0EBC"/>
                </a:solidFill>
              </a:rPr>
              <a:t>của</a:t>
            </a:r>
            <a:r>
              <a:rPr lang="en-US" sz="2400">
                <a:solidFill>
                  <a:srgbClr val="2F0EBC"/>
                </a:solidFill>
              </a:rPr>
              <a:t> </a:t>
            </a:r>
            <a:r>
              <a:rPr lang="en-US" sz="2400" err="1">
                <a:solidFill>
                  <a:srgbClr val="2F0EBC"/>
                </a:solidFill>
              </a:rPr>
              <a:t>ngôn</a:t>
            </a:r>
            <a:r>
              <a:rPr lang="en-US" sz="2400">
                <a:solidFill>
                  <a:srgbClr val="2F0EBC"/>
                </a:solidFill>
              </a:rPr>
              <a:t> </a:t>
            </a:r>
            <a:r>
              <a:rPr lang="en-US" sz="2400" err="1">
                <a:solidFill>
                  <a:srgbClr val="2F0EBC"/>
                </a:solidFill>
              </a:rPr>
              <a:t>ngữ</a:t>
            </a:r>
            <a:r>
              <a:rPr lang="en-US" sz="2400">
                <a:solidFill>
                  <a:srgbClr val="2F0EBC"/>
                </a:solidFill>
              </a:rPr>
              <a:t> </a:t>
            </a:r>
            <a:r>
              <a:rPr lang="en-US" sz="2400" err="1">
                <a:solidFill>
                  <a:srgbClr val="2F0EBC"/>
                </a:solidFill>
              </a:rPr>
              <a:t>lập</a:t>
            </a:r>
            <a:r>
              <a:rPr lang="en-US" sz="2400">
                <a:solidFill>
                  <a:srgbClr val="2F0EBC"/>
                </a:solidFill>
              </a:rPr>
              <a:t> </a:t>
            </a:r>
            <a:r>
              <a:rPr lang="en-US" sz="2400" err="1">
                <a:solidFill>
                  <a:srgbClr val="2F0EBC"/>
                </a:solidFill>
              </a:rPr>
              <a:t>trình</a:t>
            </a:r>
            <a:r>
              <a:rPr lang="en-US" sz="2400">
                <a:solidFill>
                  <a:srgbClr val="2F0EBC"/>
                </a:solidFill>
              </a:rPr>
              <a:t> </a:t>
            </a:r>
            <a:r>
              <a:rPr lang="en-US" sz="2400" err="1">
                <a:solidFill>
                  <a:srgbClr val="2F0EBC"/>
                </a:solidFill>
              </a:rPr>
              <a:t>này</a:t>
            </a:r>
            <a:r>
              <a:rPr lang="en-US" sz="2400">
                <a:solidFill>
                  <a:srgbClr val="2F0EBC"/>
                </a:solidFill>
              </a:rPr>
              <a:t> </a:t>
            </a:r>
            <a:r>
              <a:rPr lang="en-US" sz="2400" err="1">
                <a:solidFill>
                  <a:srgbClr val="2F0EBC"/>
                </a:solidFill>
              </a:rPr>
              <a:t>được</a:t>
            </a:r>
            <a:r>
              <a:rPr lang="en-US" sz="2400">
                <a:solidFill>
                  <a:srgbClr val="2F0EBC"/>
                </a:solidFill>
              </a:rPr>
              <a:t> </a:t>
            </a:r>
            <a:r>
              <a:rPr lang="en-US" sz="2400" err="1">
                <a:solidFill>
                  <a:srgbClr val="2F0EBC"/>
                </a:solidFill>
              </a:rPr>
              <a:t>ấn</a:t>
            </a:r>
            <a:r>
              <a:rPr lang="en-US" sz="2400">
                <a:solidFill>
                  <a:srgbClr val="2F0EBC"/>
                </a:solidFill>
              </a:rPr>
              <a:t> </a:t>
            </a:r>
            <a:r>
              <a:rPr lang="en-US" sz="2400" err="1">
                <a:solidFill>
                  <a:srgbClr val="2F0EBC"/>
                </a:solidFill>
              </a:rPr>
              <a:t>hành</a:t>
            </a:r>
            <a:r>
              <a:rPr lang="en-US" sz="2400">
                <a:solidFill>
                  <a:srgbClr val="2F0EBC"/>
                </a:solidFill>
              </a:rPr>
              <a:t>, </a:t>
            </a:r>
            <a:r>
              <a:rPr lang="en-US" sz="2400" err="1">
                <a:solidFill>
                  <a:srgbClr val="2F0EBC"/>
                </a:solidFill>
              </a:rPr>
              <a:t>đo</a:t>
            </a:r>
            <a:r>
              <a:rPr lang="en-US" sz="2400">
                <a:solidFill>
                  <a:srgbClr val="2F0EBC"/>
                </a:solidFill>
              </a:rPr>
              <a:t>́ là FORTRAN 66</a:t>
            </a:r>
          </a:p>
        </p:txBody>
      </p:sp>
      <p:sp>
        <p:nvSpPr>
          <p:cNvPr id="16" name="TextBox 15"/>
          <p:cNvSpPr txBox="1"/>
          <p:nvPr/>
        </p:nvSpPr>
        <p:spPr>
          <a:xfrm>
            <a:off x="491527" y="4660254"/>
            <a:ext cx="9220200" cy="461665"/>
          </a:xfrm>
          <a:prstGeom prst="rect">
            <a:avLst/>
          </a:prstGeom>
          <a:noFill/>
        </p:spPr>
        <p:txBody>
          <a:bodyPr wrap="square" rtlCol="0">
            <a:spAutoFit/>
          </a:bodyPr>
          <a:lstStyle/>
          <a:p>
            <a:r>
              <a:rPr lang="en-US" sz="2400">
                <a:solidFill>
                  <a:srgbClr val="2F0EBC"/>
                </a:solidFill>
              </a:rPr>
              <a:t>- Phiên </a:t>
            </a:r>
            <a:r>
              <a:rPr lang="en-US" sz="2400" err="1">
                <a:solidFill>
                  <a:srgbClr val="2F0EBC"/>
                </a:solidFill>
              </a:rPr>
              <a:t>bản</a:t>
            </a:r>
            <a:r>
              <a:rPr lang="en-US" sz="2400">
                <a:solidFill>
                  <a:srgbClr val="2F0EBC"/>
                </a:solidFill>
              </a:rPr>
              <a:t> </a:t>
            </a:r>
            <a:r>
              <a:rPr lang="en-US" sz="2400" err="1">
                <a:solidFill>
                  <a:srgbClr val="2F0EBC"/>
                </a:solidFill>
              </a:rPr>
              <a:t>chuẩn</a:t>
            </a:r>
            <a:r>
              <a:rPr lang="en-US" sz="2400">
                <a:solidFill>
                  <a:srgbClr val="2F0EBC"/>
                </a:solidFill>
              </a:rPr>
              <a:t> </a:t>
            </a:r>
            <a:r>
              <a:rPr lang="en-US" sz="2400" err="1">
                <a:solidFill>
                  <a:srgbClr val="2F0EBC"/>
                </a:solidFill>
              </a:rPr>
              <a:t>mới</a:t>
            </a:r>
            <a:r>
              <a:rPr lang="en-US" sz="2400">
                <a:solidFill>
                  <a:srgbClr val="2F0EBC"/>
                </a:solidFill>
              </a:rPr>
              <a:t> </a:t>
            </a:r>
            <a:r>
              <a:rPr lang="en-US" sz="2400" err="1">
                <a:solidFill>
                  <a:srgbClr val="2F0EBC"/>
                </a:solidFill>
              </a:rPr>
              <a:t>sau</a:t>
            </a:r>
            <a:r>
              <a:rPr lang="en-US" sz="2400">
                <a:solidFill>
                  <a:srgbClr val="2F0EBC"/>
                </a:solidFill>
              </a:rPr>
              <a:t> </a:t>
            </a:r>
            <a:r>
              <a:rPr lang="en-US" sz="2400" err="1">
                <a:solidFill>
                  <a:srgbClr val="2F0EBC"/>
                </a:solidFill>
              </a:rPr>
              <a:t>đó</a:t>
            </a:r>
            <a:r>
              <a:rPr lang="en-US" sz="2400">
                <a:solidFill>
                  <a:srgbClr val="2F0EBC"/>
                </a:solidFill>
              </a:rPr>
              <a:t>, FORTRAN 77 </a:t>
            </a:r>
            <a:r>
              <a:rPr lang="en-US" sz="2400" err="1">
                <a:solidFill>
                  <a:srgbClr val="2F0EBC"/>
                </a:solidFill>
              </a:rPr>
              <a:t>được</a:t>
            </a:r>
            <a:r>
              <a:rPr lang="en-US" sz="2400">
                <a:solidFill>
                  <a:srgbClr val="2F0EBC"/>
                </a:solidFill>
              </a:rPr>
              <a:t> </a:t>
            </a:r>
            <a:r>
              <a:rPr lang="en-US" sz="2400" err="1">
                <a:solidFill>
                  <a:srgbClr val="2F0EBC"/>
                </a:solidFill>
              </a:rPr>
              <a:t>ấn</a:t>
            </a:r>
            <a:r>
              <a:rPr lang="en-US" sz="2400">
                <a:solidFill>
                  <a:srgbClr val="2F0EBC"/>
                </a:solidFill>
              </a:rPr>
              <a:t> </a:t>
            </a:r>
            <a:r>
              <a:rPr lang="en-US" sz="2400" err="1">
                <a:solidFill>
                  <a:srgbClr val="2F0EBC"/>
                </a:solidFill>
              </a:rPr>
              <a:t>hành</a:t>
            </a:r>
            <a:r>
              <a:rPr lang="en-US" sz="2400">
                <a:solidFill>
                  <a:srgbClr val="2F0EBC"/>
                </a:solidFill>
              </a:rPr>
              <a:t> </a:t>
            </a:r>
            <a:r>
              <a:rPr lang="en-US" sz="2400" err="1">
                <a:solidFill>
                  <a:srgbClr val="2F0EBC"/>
                </a:solidFill>
              </a:rPr>
              <a:t>vào</a:t>
            </a:r>
            <a:r>
              <a:rPr lang="en-US" sz="2400">
                <a:solidFill>
                  <a:srgbClr val="2F0EBC"/>
                </a:solidFill>
              </a:rPr>
              <a:t> </a:t>
            </a:r>
            <a:r>
              <a:rPr lang="en-US" sz="2400" err="1">
                <a:solidFill>
                  <a:srgbClr val="2F0EBC"/>
                </a:solidFill>
              </a:rPr>
              <a:t>năm</a:t>
            </a:r>
            <a:r>
              <a:rPr lang="en-US" sz="2400">
                <a:solidFill>
                  <a:srgbClr val="2F0EBC"/>
                </a:solidFill>
              </a:rPr>
              <a:t> 1978</a:t>
            </a:r>
          </a:p>
        </p:txBody>
      </p:sp>
      <p:sp>
        <p:nvSpPr>
          <p:cNvPr id="17" name="TextBox 16"/>
          <p:cNvSpPr txBox="1"/>
          <p:nvPr/>
        </p:nvSpPr>
        <p:spPr>
          <a:xfrm>
            <a:off x="482001" y="5334000"/>
            <a:ext cx="9220200" cy="830997"/>
          </a:xfrm>
          <a:prstGeom prst="rect">
            <a:avLst/>
          </a:prstGeom>
          <a:noFill/>
        </p:spPr>
        <p:txBody>
          <a:bodyPr wrap="square" rtlCol="0">
            <a:spAutoFit/>
          </a:bodyPr>
          <a:lstStyle/>
          <a:p>
            <a:r>
              <a:rPr lang="en-US" sz="2400">
                <a:solidFill>
                  <a:srgbClr val="2F0EBC"/>
                </a:solidFill>
              </a:rPr>
              <a:t>- Phiên </a:t>
            </a:r>
            <a:r>
              <a:rPr lang="en-US" sz="2400" err="1">
                <a:solidFill>
                  <a:srgbClr val="2F0EBC"/>
                </a:solidFill>
              </a:rPr>
              <a:t>bản</a:t>
            </a:r>
            <a:r>
              <a:rPr lang="en-US" sz="2400">
                <a:solidFill>
                  <a:srgbClr val="2F0EBC"/>
                </a:solidFill>
              </a:rPr>
              <a:t> </a:t>
            </a:r>
            <a:r>
              <a:rPr lang="en-US" sz="2400" err="1">
                <a:solidFill>
                  <a:srgbClr val="2F0EBC"/>
                </a:solidFill>
              </a:rPr>
              <a:t>chuẩn</a:t>
            </a:r>
            <a:r>
              <a:rPr lang="en-US" sz="2400">
                <a:solidFill>
                  <a:srgbClr val="2F0EBC"/>
                </a:solidFill>
              </a:rPr>
              <a:t> </a:t>
            </a:r>
            <a:r>
              <a:rPr lang="en-US" sz="2400" err="1">
                <a:solidFill>
                  <a:srgbClr val="2F0EBC"/>
                </a:solidFill>
              </a:rPr>
              <a:t>gần</a:t>
            </a:r>
            <a:r>
              <a:rPr lang="en-US" sz="2400">
                <a:solidFill>
                  <a:srgbClr val="2F0EBC"/>
                </a:solidFill>
              </a:rPr>
              <a:t> </a:t>
            </a:r>
            <a:r>
              <a:rPr lang="en-US" sz="2400" err="1">
                <a:solidFill>
                  <a:srgbClr val="2F0EBC"/>
                </a:solidFill>
              </a:rPr>
              <a:t>đây</a:t>
            </a:r>
            <a:r>
              <a:rPr lang="en-US" sz="2400">
                <a:solidFill>
                  <a:srgbClr val="2F0EBC"/>
                </a:solidFill>
              </a:rPr>
              <a:t>, FORTRAN 90, </a:t>
            </a:r>
            <a:r>
              <a:rPr lang="en-US" sz="2400" err="1">
                <a:solidFill>
                  <a:srgbClr val="2F0EBC"/>
                </a:solidFill>
              </a:rPr>
              <a:t>với</a:t>
            </a:r>
            <a:r>
              <a:rPr lang="en-US" sz="2400">
                <a:solidFill>
                  <a:srgbClr val="2F0EBC"/>
                </a:solidFill>
              </a:rPr>
              <a:t> </a:t>
            </a:r>
            <a:r>
              <a:rPr lang="en-US" sz="2400" err="1">
                <a:solidFill>
                  <a:srgbClr val="2F0EBC"/>
                </a:solidFill>
              </a:rPr>
              <a:t>nhiều</a:t>
            </a:r>
            <a:r>
              <a:rPr lang="en-US" sz="2400">
                <a:solidFill>
                  <a:srgbClr val="2F0EBC"/>
                </a:solidFill>
              </a:rPr>
              <a:t> </a:t>
            </a:r>
            <a:r>
              <a:rPr lang="en-US" sz="2400" err="1">
                <a:solidFill>
                  <a:srgbClr val="2F0EBC"/>
                </a:solidFill>
              </a:rPr>
              <a:t>đặc</a:t>
            </a:r>
            <a:r>
              <a:rPr lang="en-US" sz="2400">
                <a:solidFill>
                  <a:srgbClr val="2F0EBC"/>
                </a:solidFill>
              </a:rPr>
              <a:t> </a:t>
            </a:r>
            <a:r>
              <a:rPr lang="en-US" sz="2400" err="1">
                <a:solidFill>
                  <a:srgbClr val="2F0EBC"/>
                </a:solidFill>
              </a:rPr>
              <a:t>tính</a:t>
            </a:r>
            <a:r>
              <a:rPr lang="en-US" sz="2400">
                <a:solidFill>
                  <a:srgbClr val="2F0EBC"/>
                </a:solidFill>
              </a:rPr>
              <a:t> </a:t>
            </a:r>
            <a:r>
              <a:rPr lang="en-US" sz="2400" err="1">
                <a:solidFill>
                  <a:srgbClr val="2F0EBC"/>
                </a:solidFill>
              </a:rPr>
              <a:t>đột</a:t>
            </a:r>
            <a:r>
              <a:rPr lang="en-US" sz="2400">
                <a:solidFill>
                  <a:srgbClr val="2F0EBC"/>
                </a:solidFill>
              </a:rPr>
              <a:t> </a:t>
            </a:r>
            <a:r>
              <a:rPr lang="en-US" sz="2400" err="1">
                <a:solidFill>
                  <a:srgbClr val="2F0EBC"/>
                </a:solidFill>
              </a:rPr>
              <a:t>phá</a:t>
            </a:r>
            <a:r>
              <a:rPr lang="en-US" sz="2400">
                <a:solidFill>
                  <a:srgbClr val="2F0EBC"/>
                </a:solidFill>
              </a:rPr>
              <a:t> </a:t>
            </a:r>
            <a:r>
              <a:rPr lang="en-US" sz="2400" err="1">
                <a:solidFill>
                  <a:srgbClr val="2F0EBC"/>
                </a:solidFill>
              </a:rPr>
              <a:t>đã</a:t>
            </a:r>
            <a:r>
              <a:rPr lang="en-US" sz="2400">
                <a:solidFill>
                  <a:srgbClr val="2F0EBC"/>
                </a:solidFill>
              </a:rPr>
              <a:t> </a:t>
            </a:r>
            <a:r>
              <a:rPr lang="en-US" sz="2400" err="1">
                <a:solidFill>
                  <a:srgbClr val="2F0EBC"/>
                </a:solidFill>
              </a:rPr>
              <a:t>ra</a:t>
            </a:r>
            <a:r>
              <a:rPr lang="en-US" sz="2400">
                <a:solidFill>
                  <a:srgbClr val="2F0EBC"/>
                </a:solidFill>
              </a:rPr>
              <a:t> </a:t>
            </a:r>
            <a:r>
              <a:rPr lang="en-US" sz="2400" err="1">
                <a:solidFill>
                  <a:srgbClr val="2F0EBC"/>
                </a:solidFill>
              </a:rPr>
              <a:t>đời</a:t>
            </a:r>
            <a:r>
              <a:rPr lang="en-US" sz="2400">
                <a:solidFill>
                  <a:srgbClr val="2F0EBC"/>
                </a:solidFill>
              </a:rPr>
              <a:t> </a:t>
            </a:r>
            <a:r>
              <a:rPr lang="en-US" sz="2400" err="1">
                <a:solidFill>
                  <a:srgbClr val="2F0EBC"/>
                </a:solidFill>
              </a:rPr>
              <a:t>vào</a:t>
            </a:r>
            <a:r>
              <a:rPr lang="en-US" sz="2400">
                <a:solidFill>
                  <a:srgbClr val="2F0EBC"/>
                </a:solidFill>
              </a:rPr>
              <a:t> </a:t>
            </a:r>
            <a:r>
              <a:rPr lang="en-US" sz="2400" err="1">
                <a:solidFill>
                  <a:srgbClr val="2F0EBC"/>
                </a:solidFill>
              </a:rPr>
              <a:t>tháng</a:t>
            </a:r>
            <a:r>
              <a:rPr lang="en-US" sz="2400">
                <a:solidFill>
                  <a:srgbClr val="2F0EBC"/>
                </a:solidFill>
              </a:rPr>
              <a:t> 8 </a:t>
            </a:r>
            <a:r>
              <a:rPr lang="en-US" sz="2400" err="1">
                <a:solidFill>
                  <a:srgbClr val="2F0EBC"/>
                </a:solidFill>
              </a:rPr>
              <a:t>năm</a:t>
            </a:r>
            <a:r>
              <a:rPr lang="en-US" sz="2400">
                <a:solidFill>
                  <a:srgbClr val="2F0EBC"/>
                </a:solidFill>
              </a:rPr>
              <a:t> 1991</a:t>
            </a:r>
          </a:p>
        </p:txBody>
      </p:sp>
      <p:sp>
        <p:nvSpPr>
          <p:cNvPr id="18" name="TextBox 17"/>
          <p:cNvSpPr txBox="1"/>
          <p:nvPr/>
        </p:nvSpPr>
        <p:spPr>
          <a:xfrm>
            <a:off x="467714" y="6317396"/>
            <a:ext cx="9220200" cy="830997"/>
          </a:xfrm>
          <a:prstGeom prst="rect">
            <a:avLst/>
          </a:prstGeom>
          <a:noFill/>
        </p:spPr>
        <p:txBody>
          <a:bodyPr wrap="square" rtlCol="0">
            <a:spAutoFit/>
          </a:bodyPr>
          <a:lstStyle/>
          <a:p>
            <a:r>
              <a:rPr lang="en-US" sz="2400">
                <a:solidFill>
                  <a:srgbClr val="2F0EBC"/>
                </a:solidFill>
              </a:rPr>
              <a:t>- Cho </a:t>
            </a:r>
            <a:r>
              <a:rPr lang="en-US" sz="2400" err="1">
                <a:solidFill>
                  <a:srgbClr val="2F0EBC"/>
                </a:solidFill>
              </a:rPr>
              <a:t>đến</a:t>
            </a:r>
            <a:r>
              <a:rPr lang="en-US" sz="2400">
                <a:solidFill>
                  <a:srgbClr val="2F0EBC"/>
                </a:solidFill>
              </a:rPr>
              <a:t> nay, FORTRAN </a:t>
            </a:r>
            <a:r>
              <a:rPr lang="en-US" sz="2400" err="1">
                <a:solidFill>
                  <a:srgbClr val="2F0EBC"/>
                </a:solidFill>
              </a:rPr>
              <a:t>đã</a:t>
            </a:r>
            <a:r>
              <a:rPr lang="en-US" sz="2400">
                <a:solidFill>
                  <a:srgbClr val="2F0EBC"/>
                </a:solidFill>
              </a:rPr>
              <a:t> </a:t>
            </a:r>
            <a:r>
              <a:rPr lang="en-US" sz="2400" err="1">
                <a:solidFill>
                  <a:srgbClr val="2F0EBC"/>
                </a:solidFill>
              </a:rPr>
              <a:t>phát</a:t>
            </a:r>
            <a:r>
              <a:rPr lang="en-US" sz="2400">
                <a:solidFill>
                  <a:srgbClr val="2F0EBC"/>
                </a:solidFill>
              </a:rPr>
              <a:t> </a:t>
            </a:r>
            <a:r>
              <a:rPr lang="en-US" sz="2400" err="1">
                <a:solidFill>
                  <a:srgbClr val="2F0EBC"/>
                </a:solidFill>
              </a:rPr>
              <a:t>triển</a:t>
            </a:r>
            <a:r>
              <a:rPr lang="en-US" sz="2400">
                <a:solidFill>
                  <a:srgbClr val="2F0EBC"/>
                </a:solidFill>
              </a:rPr>
              <a:t> </a:t>
            </a:r>
            <a:r>
              <a:rPr lang="en-US" sz="2400" err="1">
                <a:solidFill>
                  <a:srgbClr val="2F0EBC"/>
                </a:solidFill>
              </a:rPr>
              <a:t>đến</a:t>
            </a:r>
            <a:r>
              <a:rPr lang="en-US" sz="2400">
                <a:solidFill>
                  <a:srgbClr val="2F0EBC"/>
                </a:solidFill>
              </a:rPr>
              <a:t> </a:t>
            </a:r>
            <a:r>
              <a:rPr lang="en-US" sz="2400" err="1">
                <a:solidFill>
                  <a:srgbClr val="2F0EBC"/>
                </a:solidFill>
              </a:rPr>
              <a:t>những</a:t>
            </a:r>
            <a:r>
              <a:rPr lang="en-US" sz="2400">
                <a:solidFill>
                  <a:srgbClr val="2F0EBC"/>
                </a:solidFill>
              </a:rPr>
              <a:t> </a:t>
            </a:r>
            <a:r>
              <a:rPr lang="en-US" sz="2400" err="1">
                <a:solidFill>
                  <a:srgbClr val="2F0EBC"/>
                </a:solidFill>
              </a:rPr>
              <a:t>phiên</a:t>
            </a:r>
            <a:r>
              <a:rPr lang="en-US" sz="2400">
                <a:solidFill>
                  <a:srgbClr val="2F0EBC"/>
                </a:solidFill>
              </a:rPr>
              <a:t> </a:t>
            </a:r>
            <a:r>
              <a:rPr lang="en-US" sz="2400" err="1">
                <a:solidFill>
                  <a:srgbClr val="2F0EBC"/>
                </a:solidFill>
              </a:rPr>
              <a:t>bản</a:t>
            </a:r>
            <a:r>
              <a:rPr lang="en-US" sz="2400">
                <a:solidFill>
                  <a:srgbClr val="2F0EBC"/>
                </a:solidFill>
              </a:rPr>
              <a:t> </a:t>
            </a:r>
            <a:r>
              <a:rPr lang="en-US" sz="2400" err="1">
                <a:solidFill>
                  <a:srgbClr val="2F0EBC"/>
                </a:solidFill>
              </a:rPr>
              <a:t>mới</a:t>
            </a:r>
            <a:r>
              <a:rPr lang="en-US" sz="2400">
                <a:solidFill>
                  <a:srgbClr val="2F0EBC"/>
                </a:solidFill>
              </a:rPr>
              <a:t> </a:t>
            </a:r>
            <a:r>
              <a:rPr lang="en-US" sz="2400" err="1">
                <a:solidFill>
                  <a:srgbClr val="2F0EBC"/>
                </a:solidFill>
              </a:rPr>
              <a:t>hơn</a:t>
            </a:r>
            <a:r>
              <a:rPr lang="en-US" sz="2400">
                <a:solidFill>
                  <a:srgbClr val="2F0EBC"/>
                </a:solidFill>
              </a:rPr>
              <a:t>, </a:t>
            </a:r>
            <a:r>
              <a:rPr lang="en-US" sz="2400" err="1">
                <a:solidFill>
                  <a:srgbClr val="2F0EBC"/>
                </a:solidFill>
              </a:rPr>
              <a:t>như</a:t>
            </a:r>
            <a:r>
              <a:rPr lang="en-US" sz="2400">
                <a:solidFill>
                  <a:srgbClr val="2F0EBC"/>
                </a:solidFill>
              </a:rPr>
              <a:t> FORTRAN 95, FORTRAN 2003</a:t>
            </a:r>
          </a:p>
        </p:txBody>
      </p:sp>
    </p:spTree>
    <p:extLst>
      <p:ext uri="{BB962C8B-B14F-4D97-AF65-F5344CB8AC3E}">
        <p14:creationId xmlns:p14="http://schemas.microsoft.com/office/powerpoint/2010/main" val="804587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95"/>
              <a:t>Vòng </a:t>
            </a:r>
            <a:r>
              <a:rPr spc="-270"/>
              <a:t>lặp</a:t>
            </a:r>
            <a:endParaRPr spc="-480"/>
          </a:p>
        </p:txBody>
      </p:sp>
      <p:sp>
        <p:nvSpPr>
          <p:cNvPr id="3" name="object 3"/>
          <p:cNvSpPr txBox="1"/>
          <p:nvPr/>
        </p:nvSpPr>
        <p:spPr>
          <a:xfrm>
            <a:off x="481077" y="1219200"/>
            <a:ext cx="8738870" cy="1632498"/>
          </a:xfrm>
          <a:prstGeom prst="rect">
            <a:avLst/>
          </a:prstGeom>
        </p:spPr>
        <p:txBody>
          <a:bodyPr vert="horz" wrap="square" lIns="0" tIns="97790" rIns="0" bIns="0" rtlCol="0">
            <a:spAutoFit/>
          </a:bodyPr>
          <a:lstStyle/>
          <a:p>
            <a:pPr marL="12700">
              <a:lnSpc>
                <a:spcPct val="100000"/>
              </a:lnSpc>
              <a:spcBef>
                <a:spcPts val="770"/>
              </a:spcBef>
              <a:tabLst>
                <a:tab pos="390525" algn="l"/>
              </a:tabLst>
            </a:pPr>
            <a:r>
              <a:rPr sz="2200" b="1" dirty="0">
                <a:solidFill>
                  <a:srgbClr val="0000CC"/>
                </a:solidFill>
                <a:latin typeface="Arial"/>
                <a:cs typeface="Arial"/>
              </a:rPr>
              <a:t>1.</a:t>
            </a:r>
            <a:r>
              <a:rPr sz="2200" dirty="0">
                <a:solidFill>
                  <a:srgbClr val="0000CC"/>
                </a:solidFill>
                <a:latin typeface="Times New Roman"/>
                <a:cs typeface="Times New Roman"/>
              </a:rPr>
              <a:t>	</a:t>
            </a:r>
            <a:r>
              <a:rPr sz="2200" b="1" spc="-5" dirty="0" err="1">
                <a:solidFill>
                  <a:srgbClr val="0000CC"/>
                </a:solidFill>
                <a:latin typeface="Arial"/>
                <a:cs typeface="Arial"/>
              </a:rPr>
              <a:t>Vòng</a:t>
            </a:r>
            <a:r>
              <a:rPr sz="2200" b="1" spc="-5" dirty="0">
                <a:solidFill>
                  <a:srgbClr val="0000CC"/>
                </a:solidFill>
                <a:latin typeface="Arial"/>
                <a:cs typeface="Arial"/>
              </a:rPr>
              <a:t> </a:t>
            </a:r>
            <a:r>
              <a:rPr sz="2200" b="1" spc="5" dirty="0" err="1">
                <a:solidFill>
                  <a:srgbClr val="0000CC"/>
                </a:solidFill>
                <a:latin typeface="Arial"/>
                <a:cs typeface="Arial"/>
              </a:rPr>
              <a:t>lặp</a:t>
            </a:r>
            <a:r>
              <a:rPr lang="en-US" sz="2200" b="1" spc="5" dirty="0">
                <a:solidFill>
                  <a:srgbClr val="0000CC"/>
                </a:solidFill>
                <a:latin typeface="Arial"/>
                <a:cs typeface="Arial"/>
              </a:rPr>
              <a:t> </a:t>
            </a:r>
            <a:r>
              <a:rPr lang="en-US" sz="2200" b="1" spc="5" dirty="0" err="1">
                <a:solidFill>
                  <a:srgbClr val="0000CC"/>
                </a:solidFill>
                <a:latin typeface="Arial"/>
                <a:cs typeface="Arial"/>
              </a:rPr>
              <a:t>không</a:t>
            </a:r>
            <a:r>
              <a:rPr lang="en-US" sz="2200" b="1" spc="5" dirty="0">
                <a:solidFill>
                  <a:srgbClr val="0000CC"/>
                </a:solidFill>
                <a:latin typeface="Arial"/>
                <a:cs typeface="Arial"/>
              </a:rPr>
              <a:t> </a:t>
            </a:r>
            <a:r>
              <a:rPr lang="en-US" sz="2200" b="1" spc="5" dirty="0" err="1">
                <a:solidFill>
                  <a:srgbClr val="0000CC"/>
                </a:solidFill>
                <a:latin typeface="Arial"/>
                <a:cs typeface="Arial"/>
              </a:rPr>
              <a:t>xác</a:t>
            </a:r>
            <a:r>
              <a:rPr sz="2200" b="1" spc="5" dirty="0">
                <a:solidFill>
                  <a:srgbClr val="0000CC"/>
                </a:solidFill>
                <a:latin typeface="Arial"/>
                <a:cs typeface="Arial"/>
              </a:rPr>
              <a:t> </a:t>
            </a:r>
            <a:r>
              <a:rPr sz="2200" b="1" dirty="0" err="1">
                <a:solidFill>
                  <a:srgbClr val="0000CC"/>
                </a:solidFill>
                <a:latin typeface="Arial"/>
                <a:cs typeface="Arial"/>
              </a:rPr>
              <a:t>xác</a:t>
            </a:r>
            <a:r>
              <a:rPr sz="2200" b="1" spc="-30" dirty="0">
                <a:solidFill>
                  <a:srgbClr val="0000CC"/>
                </a:solidFill>
                <a:latin typeface="Arial"/>
                <a:cs typeface="Arial"/>
              </a:rPr>
              <a:t> </a:t>
            </a:r>
            <a:r>
              <a:rPr sz="2200" b="1" dirty="0" err="1">
                <a:solidFill>
                  <a:srgbClr val="0000CC"/>
                </a:solidFill>
                <a:latin typeface="Arial"/>
                <a:cs typeface="Arial"/>
              </a:rPr>
              <a:t>định</a:t>
            </a:r>
            <a:r>
              <a:rPr sz="2200" b="1" dirty="0">
                <a:solidFill>
                  <a:srgbClr val="0000CC"/>
                </a:solidFill>
                <a:latin typeface="Arial"/>
                <a:cs typeface="Arial"/>
              </a:rPr>
              <a:t>:</a:t>
            </a:r>
            <a:endParaRPr sz="2200" dirty="0">
              <a:latin typeface="Arial"/>
              <a:cs typeface="Arial"/>
            </a:endParaRPr>
          </a:p>
          <a:p>
            <a:pPr marL="1005840">
              <a:lnSpc>
                <a:spcPct val="100000"/>
              </a:lnSpc>
              <a:spcBef>
                <a:spcPts val="670"/>
              </a:spcBef>
              <a:tabLst>
                <a:tab pos="6711950" algn="l"/>
              </a:tabLst>
            </a:pPr>
            <a:r>
              <a:rPr sz="2200" b="1" spc="-5" dirty="0">
                <a:solidFill>
                  <a:srgbClr val="650065"/>
                </a:solidFill>
                <a:latin typeface="Arial"/>
                <a:cs typeface="Arial"/>
              </a:rPr>
              <a:t>DO </a:t>
            </a:r>
            <a:r>
              <a:rPr lang="en-US" sz="2200" b="1" spc="-5" dirty="0">
                <a:solidFill>
                  <a:srgbClr val="650065"/>
                </a:solidFill>
                <a:latin typeface="Arial"/>
                <a:cs typeface="Arial"/>
              </a:rPr>
              <a:t> WHILE (</a:t>
            </a:r>
            <a:r>
              <a:rPr lang="en-US" sz="2200" b="1" spc="-5" dirty="0" err="1">
                <a:solidFill>
                  <a:srgbClr val="650065"/>
                </a:solidFill>
                <a:latin typeface="Arial"/>
                <a:cs typeface="Arial"/>
              </a:rPr>
              <a:t>Biểu_Thức_LOGIC</a:t>
            </a:r>
            <a:r>
              <a:rPr lang="en-US" sz="2200" b="1" spc="-5" dirty="0">
                <a:solidFill>
                  <a:srgbClr val="650065"/>
                </a:solidFill>
                <a:latin typeface="Arial"/>
                <a:cs typeface="Arial"/>
              </a:rPr>
              <a:t>)</a:t>
            </a:r>
          </a:p>
          <a:p>
            <a:pPr marL="1005840">
              <a:lnSpc>
                <a:spcPct val="100000"/>
              </a:lnSpc>
              <a:spcBef>
                <a:spcPts val="670"/>
              </a:spcBef>
              <a:tabLst>
                <a:tab pos="6711950" algn="l"/>
              </a:tabLst>
            </a:pPr>
            <a:r>
              <a:rPr sz="2200" b="1" dirty="0">
                <a:solidFill>
                  <a:srgbClr val="006565"/>
                </a:solidFill>
                <a:latin typeface="Arial"/>
                <a:cs typeface="Arial"/>
              </a:rPr>
              <a:t>&lt;</a:t>
            </a:r>
            <a:r>
              <a:rPr sz="2200" b="1" dirty="0" err="1">
                <a:solidFill>
                  <a:srgbClr val="006565"/>
                </a:solidFill>
                <a:latin typeface="Arial"/>
                <a:cs typeface="Arial"/>
              </a:rPr>
              <a:t>khối</a:t>
            </a:r>
            <a:r>
              <a:rPr sz="2200" b="1" spc="-55" dirty="0">
                <a:solidFill>
                  <a:srgbClr val="006565"/>
                </a:solidFill>
                <a:latin typeface="Arial"/>
                <a:cs typeface="Arial"/>
              </a:rPr>
              <a:t> </a:t>
            </a:r>
            <a:r>
              <a:rPr sz="2200" b="1" dirty="0" err="1">
                <a:solidFill>
                  <a:srgbClr val="006565"/>
                </a:solidFill>
                <a:latin typeface="Arial"/>
                <a:cs typeface="Arial"/>
              </a:rPr>
              <a:t>lệnh</a:t>
            </a:r>
            <a:r>
              <a:rPr sz="2200" b="1" dirty="0">
                <a:solidFill>
                  <a:srgbClr val="006565"/>
                </a:solidFill>
                <a:latin typeface="Arial"/>
                <a:cs typeface="Arial"/>
              </a:rPr>
              <a:t>&gt;</a:t>
            </a:r>
            <a:endParaRPr sz="2200" dirty="0">
              <a:latin typeface="Arial"/>
              <a:cs typeface="Arial"/>
            </a:endParaRPr>
          </a:p>
          <a:p>
            <a:pPr marL="1012190">
              <a:lnSpc>
                <a:spcPct val="100000"/>
              </a:lnSpc>
            </a:pPr>
            <a:r>
              <a:rPr sz="2200" b="1" spc="-10" dirty="0">
                <a:solidFill>
                  <a:srgbClr val="650065"/>
                </a:solidFill>
                <a:latin typeface="Arial"/>
                <a:cs typeface="Arial"/>
              </a:rPr>
              <a:t>END</a:t>
            </a:r>
            <a:r>
              <a:rPr lang="en-US" sz="2200" b="1" spc="-10" dirty="0">
                <a:solidFill>
                  <a:srgbClr val="650065"/>
                </a:solidFill>
                <a:latin typeface="Arial"/>
                <a:cs typeface="Arial"/>
              </a:rPr>
              <a:t> </a:t>
            </a:r>
            <a:r>
              <a:rPr sz="2200" b="1" spc="-10" dirty="0">
                <a:solidFill>
                  <a:srgbClr val="650065"/>
                </a:solidFill>
                <a:latin typeface="Arial"/>
                <a:cs typeface="Arial"/>
              </a:rPr>
              <a:t>DO</a:t>
            </a:r>
            <a:endParaRPr sz="2200" dirty="0">
              <a:latin typeface="Arial"/>
              <a:cs typeface="Arial"/>
            </a:endParaRPr>
          </a:p>
        </p:txBody>
      </p:sp>
      <p:sp>
        <p:nvSpPr>
          <p:cNvPr id="4" name="object 4"/>
          <p:cNvSpPr/>
          <p:nvPr/>
        </p:nvSpPr>
        <p:spPr>
          <a:xfrm>
            <a:off x="8016240" y="4910328"/>
            <a:ext cx="2042159" cy="2410967"/>
          </a:xfrm>
          <a:prstGeom prst="rect">
            <a:avLst/>
          </a:prstGeom>
          <a:blipFill>
            <a:blip r:embed="rId2" cstate="print"/>
            <a:stretch>
              <a:fillRect/>
            </a:stretch>
          </a:blipFill>
        </p:spPr>
        <p:txBody>
          <a:bodyPr wrap="square" lIns="0" tIns="0" rIns="0" bIns="0" rtlCol="0"/>
          <a:lstStyle/>
          <a:p>
            <a:endParaRPr/>
          </a:p>
        </p:txBody>
      </p:sp>
      <p:sp>
        <p:nvSpPr>
          <p:cNvPr id="5" name="object 3"/>
          <p:cNvSpPr txBox="1"/>
          <p:nvPr/>
        </p:nvSpPr>
        <p:spPr>
          <a:xfrm>
            <a:off x="485839" y="3015157"/>
            <a:ext cx="8738870" cy="3974165"/>
          </a:xfrm>
          <a:prstGeom prst="rect">
            <a:avLst/>
          </a:prstGeom>
        </p:spPr>
        <p:txBody>
          <a:bodyPr vert="horz" wrap="square" lIns="0" tIns="97790" rIns="0" bIns="0" rtlCol="0">
            <a:spAutoFit/>
          </a:bodyPr>
          <a:lstStyle/>
          <a:p>
            <a:pPr marL="396240">
              <a:lnSpc>
                <a:spcPct val="100000"/>
              </a:lnSpc>
              <a:spcBef>
                <a:spcPts val="1320"/>
              </a:spcBef>
            </a:pPr>
            <a:r>
              <a:rPr sz="2200" b="1" spc="-5" dirty="0" err="1">
                <a:latin typeface="Arial"/>
                <a:cs typeface="Arial"/>
              </a:rPr>
              <a:t>Ví</a:t>
            </a:r>
            <a:r>
              <a:rPr sz="2200" b="1" spc="-5" dirty="0">
                <a:latin typeface="Arial"/>
                <a:cs typeface="Arial"/>
              </a:rPr>
              <a:t> </a:t>
            </a:r>
            <a:r>
              <a:rPr sz="2200" b="1" dirty="0" err="1">
                <a:latin typeface="Arial"/>
                <a:cs typeface="Arial"/>
              </a:rPr>
              <a:t>dụ</a:t>
            </a:r>
            <a:r>
              <a:rPr sz="2200" dirty="0">
                <a:latin typeface="Arial"/>
                <a:cs typeface="Arial"/>
              </a:rPr>
              <a:t>: </a:t>
            </a:r>
            <a:endParaRPr lang="en-US" sz="2200" dirty="0">
              <a:latin typeface="Arial"/>
              <a:cs typeface="Arial"/>
            </a:endParaRPr>
          </a:p>
          <a:p>
            <a:pPr marL="396240">
              <a:lnSpc>
                <a:spcPct val="100000"/>
              </a:lnSpc>
              <a:spcBef>
                <a:spcPts val="1320"/>
              </a:spcBef>
            </a:pPr>
            <a:r>
              <a:rPr lang="en-US" sz="2200" dirty="0">
                <a:latin typeface="Arial"/>
                <a:cs typeface="Arial"/>
              </a:rPr>
              <a:t>Integer </a:t>
            </a:r>
            <a:r>
              <a:rPr lang="en-US" sz="2200" dirty="0" err="1">
                <a:latin typeface="Arial"/>
                <a:cs typeface="Arial"/>
              </a:rPr>
              <a:t>i</a:t>
            </a:r>
            <a:r>
              <a:rPr lang="en-US" sz="2200" dirty="0">
                <a:latin typeface="Arial"/>
                <a:cs typeface="Arial"/>
              </a:rPr>
              <a:t>=0</a:t>
            </a:r>
          </a:p>
          <a:p>
            <a:pPr marL="396240">
              <a:lnSpc>
                <a:spcPct val="100000"/>
              </a:lnSpc>
              <a:spcBef>
                <a:spcPts val="1320"/>
              </a:spcBef>
            </a:pPr>
            <a:r>
              <a:rPr lang="en-US" sz="2200" dirty="0">
                <a:latin typeface="Arial"/>
                <a:cs typeface="Arial"/>
              </a:rPr>
              <a:t>Bool </a:t>
            </a:r>
            <a:r>
              <a:rPr lang="en-US" sz="2200" dirty="0" err="1">
                <a:latin typeface="Arial"/>
                <a:cs typeface="Arial"/>
              </a:rPr>
              <a:t>kiemtra</a:t>
            </a:r>
            <a:r>
              <a:rPr lang="en-US" sz="2200" dirty="0">
                <a:latin typeface="Arial"/>
                <a:cs typeface="Arial"/>
              </a:rPr>
              <a:t>=true</a:t>
            </a:r>
          </a:p>
          <a:p>
            <a:pPr marL="396240">
              <a:lnSpc>
                <a:spcPct val="100000"/>
              </a:lnSpc>
              <a:spcBef>
                <a:spcPts val="1320"/>
              </a:spcBef>
            </a:pPr>
            <a:r>
              <a:rPr sz="2200" spc="-5" dirty="0">
                <a:solidFill>
                  <a:schemeClr val="accent1">
                    <a:lumMod val="75000"/>
                  </a:schemeClr>
                </a:solidFill>
                <a:latin typeface="Arial"/>
                <a:cs typeface="Arial"/>
              </a:rPr>
              <a:t>DO</a:t>
            </a:r>
            <a:r>
              <a:rPr sz="2200" spc="-30" dirty="0">
                <a:solidFill>
                  <a:srgbClr val="001E60"/>
                </a:solidFill>
                <a:latin typeface="Arial"/>
                <a:cs typeface="Arial"/>
              </a:rPr>
              <a:t> </a:t>
            </a:r>
            <a:r>
              <a:rPr lang="en-US" sz="2200" dirty="0">
                <a:solidFill>
                  <a:schemeClr val="accent1">
                    <a:lumMod val="75000"/>
                  </a:schemeClr>
                </a:solidFill>
                <a:latin typeface="Arial"/>
                <a:cs typeface="Arial"/>
              </a:rPr>
              <a:t>WHILE</a:t>
            </a:r>
            <a:r>
              <a:rPr lang="en-US" sz="2200" dirty="0">
                <a:latin typeface="Arial"/>
                <a:cs typeface="Arial"/>
              </a:rPr>
              <a:t>(</a:t>
            </a:r>
            <a:r>
              <a:rPr lang="en-US" sz="2200" dirty="0" err="1">
                <a:latin typeface="Arial"/>
                <a:cs typeface="Arial"/>
              </a:rPr>
              <a:t>kiemtra</a:t>
            </a:r>
            <a:r>
              <a:rPr lang="en-US" sz="2200" dirty="0">
                <a:latin typeface="Arial"/>
                <a:cs typeface="Arial"/>
              </a:rPr>
              <a:t>==true)</a:t>
            </a:r>
          </a:p>
          <a:p>
            <a:pPr marL="396240">
              <a:lnSpc>
                <a:spcPct val="100000"/>
              </a:lnSpc>
              <a:spcBef>
                <a:spcPts val="1320"/>
              </a:spcBef>
            </a:pPr>
            <a:r>
              <a:rPr lang="en-US" sz="2200" dirty="0">
                <a:latin typeface="Arial"/>
                <a:cs typeface="Arial"/>
              </a:rPr>
              <a:t>	</a:t>
            </a:r>
            <a:r>
              <a:rPr lang="en-US" sz="2200" dirty="0" err="1">
                <a:latin typeface="Arial"/>
                <a:cs typeface="Arial"/>
              </a:rPr>
              <a:t>i</a:t>
            </a:r>
            <a:r>
              <a:rPr lang="en-US" sz="2200" dirty="0">
                <a:latin typeface="Arial"/>
                <a:cs typeface="Arial"/>
              </a:rPr>
              <a:t>=i+1</a:t>
            </a:r>
          </a:p>
          <a:p>
            <a:pPr marL="396240">
              <a:lnSpc>
                <a:spcPct val="100000"/>
              </a:lnSpc>
              <a:spcBef>
                <a:spcPts val="1320"/>
              </a:spcBef>
            </a:pPr>
            <a:r>
              <a:rPr lang="en-US" sz="2200" dirty="0">
                <a:latin typeface="Arial"/>
                <a:cs typeface="Arial"/>
              </a:rPr>
              <a:t>	if(</a:t>
            </a:r>
            <a:r>
              <a:rPr lang="en-US" sz="2200" dirty="0" err="1">
                <a:latin typeface="Arial"/>
                <a:cs typeface="Arial"/>
              </a:rPr>
              <a:t>i</a:t>
            </a:r>
            <a:r>
              <a:rPr lang="en-US" sz="2200" dirty="0">
                <a:latin typeface="Arial"/>
                <a:cs typeface="Arial"/>
              </a:rPr>
              <a:t>==10)</a:t>
            </a:r>
          </a:p>
          <a:p>
            <a:pPr marL="396240">
              <a:lnSpc>
                <a:spcPct val="100000"/>
              </a:lnSpc>
              <a:spcBef>
                <a:spcPts val="1320"/>
              </a:spcBef>
            </a:pPr>
            <a:r>
              <a:rPr lang="en-US" sz="2200" dirty="0">
                <a:latin typeface="Arial"/>
                <a:cs typeface="Arial"/>
              </a:rPr>
              <a:t>		</a:t>
            </a:r>
            <a:r>
              <a:rPr lang="en-US" sz="2200" dirty="0" err="1">
                <a:latin typeface="Arial"/>
                <a:cs typeface="Arial"/>
              </a:rPr>
              <a:t>kiemtra</a:t>
            </a:r>
            <a:r>
              <a:rPr lang="en-US" sz="2200" dirty="0">
                <a:latin typeface="Arial"/>
                <a:cs typeface="Arial"/>
              </a:rPr>
              <a:t>=false</a:t>
            </a:r>
          </a:p>
          <a:p>
            <a:pPr marL="396240">
              <a:lnSpc>
                <a:spcPct val="100000"/>
              </a:lnSpc>
              <a:spcBef>
                <a:spcPts val="1320"/>
              </a:spcBef>
            </a:pPr>
            <a:r>
              <a:rPr sz="2200" spc="-10" dirty="0">
                <a:solidFill>
                  <a:srgbClr val="001E60"/>
                </a:solidFill>
                <a:latin typeface="Arial"/>
                <a:cs typeface="Arial"/>
              </a:rPr>
              <a:t>END</a:t>
            </a:r>
            <a:r>
              <a:rPr lang="en-US" sz="2200" spc="-10" dirty="0">
                <a:solidFill>
                  <a:srgbClr val="001E60"/>
                </a:solidFill>
                <a:latin typeface="Arial"/>
                <a:cs typeface="Arial"/>
              </a:rPr>
              <a:t> </a:t>
            </a:r>
            <a:r>
              <a:rPr sz="2200" spc="-10" dirty="0">
                <a:solidFill>
                  <a:srgbClr val="001E60"/>
                </a:solidFill>
                <a:latin typeface="Arial"/>
                <a:cs typeface="Arial"/>
              </a:rPr>
              <a:t>DO</a:t>
            </a:r>
            <a:endParaRPr sz="2200" dirty="0">
              <a:latin typeface="Arial"/>
              <a:cs typeface="Arial"/>
            </a:endParaRPr>
          </a:p>
        </p:txBody>
      </p:sp>
    </p:spTree>
    <p:extLst>
      <p:ext uri="{BB962C8B-B14F-4D97-AF65-F5344CB8AC3E}">
        <p14:creationId xmlns:p14="http://schemas.microsoft.com/office/powerpoint/2010/main" val="4095623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8783" y="1054608"/>
            <a:ext cx="8339328" cy="58247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53384" y="4419600"/>
            <a:ext cx="4243070" cy="1274445"/>
          </a:xfrm>
          <a:custGeom>
            <a:avLst/>
            <a:gdLst/>
            <a:ahLst/>
            <a:cxnLst/>
            <a:rect l="l" t="t" r="r" b="b"/>
            <a:pathLst>
              <a:path w="4243070" h="1274445">
                <a:moveTo>
                  <a:pt x="0" y="0"/>
                </a:moveTo>
                <a:lnTo>
                  <a:pt x="0" y="1274064"/>
                </a:lnTo>
                <a:lnTo>
                  <a:pt x="4242816" y="1274064"/>
                </a:lnTo>
                <a:lnTo>
                  <a:pt x="4242816" y="0"/>
                </a:lnTo>
                <a:lnTo>
                  <a:pt x="0" y="0"/>
                </a:lnTo>
                <a:close/>
              </a:path>
            </a:pathLst>
          </a:custGeom>
          <a:solidFill>
            <a:srgbClr val="F2F2F2"/>
          </a:solidFill>
        </p:spPr>
        <p:txBody>
          <a:bodyPr wrap="square" lIns="0" tIns="0" rIns="0" bIns="0" rtlCol="0"/>
          <a:lstStyle/>
          <a:p>
            <a:pPr algn="ctr"/>
            <a:r>
              <a:rPr lang="en-US" sz="4000">
                <a:solidFill>
                  <a:srgbClr val="FF0000"/>
                </a:solidFill>
              </a:rPr>
              <a:t>HÀM VÀ CHƯƠNG TRÌNH CON</a:t>
            </a:r>
            <a:endParaRPr sz="4000">
              <a:solidFill>
                <a:srgbClr val="FF0000"/>
              </a:solidFill>
            </a:endParaRPr>
          </a:p>
        </p:txBody>
      </p:sp>
      <p:sp>
        <p:nvSpPr>
          <p:cNvPr id="5" name="object 5"/>
          <p:cNvSpPr/>
          <p:nvPr/>
        </p:nvSpPr>
        <p:spPr>
          <a:xfrm>
            <a:off x="9589008" y="7110984"/>
            <a:ext cx="469900" cy="548640"/>
          </a:xfrm>
          <a:custGeom>
            <a:avLst/>
            <a:gdLst/>
            <a:ahLst/>
            <a:cxnLst/>
            <a:rect l="l" t="t" r="r" b="b"/>
            <a:pathLst>
              <a:path w="469900" h="548640">
                <a:moveTo>
                  <a:pt x="469392" y="548640"/>
                </a:moveTo>
                <a:lnTo>
                  <a:pt x="469392" y="0"/>
                </a:lnTo>
                <a:lnTo>
                  <a:pt x="0" y="0"/>
                </a:lnTo>
                <a:lnTo>
                  <a:pt x="0" y="548640"/>
                </a:lnTo>
                <a:lnTo>
                  <a:pt x="57912" y="548640"/>
                </a:lnTo>
                <a:lnTo>
                  <a:pt x="57912" y="274320"/>
                </a:lnTo>
                <a:lnTo>
                  <a:pt x="234696" y="97536"/>
                </a:lnTo>
                <a:lnTo>
                  <a:pt x="301752" y="164592"/>
                </a:lnTo>
                <a:lnTo>
                  <a:pt x="301752" y="118872"/>
                </a:lnTo>
                <a:lnTo>
                  <a:pt x="344424" y="118872"/>
                </a:lnTo>
                <a:lnTo>
                  <a:pt x="344424" y="207264"/>
                </a:lnTo>
                <a:lnTo>
                  <a:pt x="411480" y="274320"/>
                </a:lnTo>
                <a:lnTo>
                  <a:pt x="411480" y="548640"/>
                </a:lnTo>
                <a:lnTo>
                  <a:pt x="469392" y="548640"/>
                </a:lnTo>
                <a:close/>
              </a:path>
              <a:path w="469900" h="548640">
                <a:moveTo>
                  <a:pt x="411480" y="548640"/>
                </a:moveTo>
                <a:lnTo>
                  <a:pt x="411480" y="274320"/>
                </a:lnTo>
                <a:lnTo>
                  <a:pt x="368808" y="274320"/>
                </a:lnTo>
                <a:lnTo>
                  <a:pt x="368808" y="451104"/>
                </a:lnTo>
                <a:lnTo>
                  <a:pt x="103632" y="451104"/>
                </a:lnTo>
                <a:lnTo>
                  <a:pt x="103632" y="274320"/>
                </a:lnTo>
                <a:lnTo>
                  <a:pt x="57912" y="274320"/>
                </a:lnTo>
                <a:lnTo>
                  <a:pt x="57912" y="548640"/>
                </a:lnTo>
                <a:lnTo>
                  <a:pt x="411480" y="548640"/>
                </a:lnTo>
                <a:close/>
              </a:path>
            </a:pathLst>
          </a:custGeom>
          <a:solidFill>
            <a:srgbClr val="BAE0E3"/>
          </a:solidFill>
        </p:spPr>
        <p:txBody>
          <a:bodyPr wrap="square" lIns="0" tIns="0" rIns="0" bIns="0" rtlCol="0"/>
          <a:lstStyle/>
          <a:p>
            <a:endParaRPr/>
          </a:p>
        </p:txBody>
      </p:sp>
      <p:sp>
        <p:nvSpPr>
          <p:cNvPr id="6" name="object 6"/>
          <p:cNvSpPr/>
          <p:nvPr/>
        </p:nvSpPr>
        <p:spPr>
          <a:xfrm>
            <a:off x="9692640" y="7229856"/>
            <a:ext cx="265430" cy="332740"/>
          </a:xfrm>
          <a:custGeom>
            <a:avLst/>
            <a:gdLst/>
            <a:ahLst/>
            <a:cxnLst/>
            <a:rect l="l" t="t" r="r" b="b"/>
            <a:pathLst>
              <a:path w="265429" h="332740">
                <a:moveTo>
                  <a:pt x="240792" y="88392"/>
                </a:moveTo>
                <a:lnTo>
                  <a:pt x="240792" y="0"/>
                </a:lnTo>
                <a:lnTo>
                  <a:pt x="198120" y="0"/>
                </a:lnTo>
                <a:lnTo>
                  <a:pt x="198120" y="45720"/>
                </a:lnTo>
                <a:lnTo>
                  <a:pt x="240792" y="88392"/>
                </a:lnTo>
                <a:close/>
              </a:path>
              <a:path w="265429" h="332740">
                <a:moveTo>
                  <a:pt x="265176" y="332232"/>
                </a:moveTo>
                <a:lnTo>
                  <a:pt x="265176" y="155448"/>
                </a:lnTo>
                <a:lnTo>
                  <a:pt x="0" y="155448"/>
                </a:lnTo>
                <a:lnTo>
                  <a:pt x="0" y="332232"/>
                </a:lnTo>
                <a:lnTo>
                  <a:pt x="109728" y="332232"/>
                </a:lnTo>
                <a:lnTo>
                  <a:pt x="109728" y="243840"/>
                </a:lnTo>
                <a:lnTo>
                  <a:pt x="152400" y="243840"/>
                </a:lnTo>
                <a:lnTo>
                  <a:pt x="152400" y="332232"/>
                </a:lnTo>
                <a:lnTo>
                  <a:pt x="265176" y="332232"/>
                </a:lnTo>
                <a:close/>
              </a:path>
            </a:pathLst>
          </a:custGeom>
          <a:solidFill>
            <a:srgbClr val="95B3B5"/>
          </a:solidFill>
        </p:spPr>
        <p:txBody>
          <a:bodyPr wrap="square" lIns="0" tIns="0" rIns="0" bIns="0" rtlCol="0"/>
          <a:lstStyle/>
          <a:p>
            <a:endParaRPr/>
          </a:p>
        </p:txBody>
      </p:sp>
      <p:sp>
        <p:nvSpPr>
          <p:cNvPr id="7" name="object 7"/>
          <p:cNvSpPr/>
          <p:nvPr/>
        </p:nvSpPr>
        <p:spPr>
          <a:xfrm>
            <a:off x="9646920" y="7208520"/>
            <a:ext cx="353695" cy="353695"/>
          </a:xfrm>
          <a:custGeom>
            <a:avLst/>
            <a:gdLst/>
            <a:ahLst/>
            <a:cxnLst/>
            <a:rect l="l" t="t" r="r" b="b"/>
            <a:pathLst>
              <a:path w="353695" h="353695">
                <a:moveTo>
                  <a:pt x="353568" y="176784"/>
                </a:moveTo>
                <a:lnTo>
                  <a:pt x="176784" y="0"/>
                </a:lnTo>
                <a:lnTo>
                  <a:pt x="0" y="176784"/>
                </a:lnTo>
                <a:lnTo>
                  <a:pt x="353568" y="176784"/>
                </a:lnTo>
                <a:close/>
              </a:path>
              <a:path w="353695" h="353695">
                <a:moveTo>
                  <a:pt x="198120" y="353568"/>
                </a:moveTo>
                <a:lnTo>
                  <a:pt x="198120" y="265176"/>
                </a:lnTo>
                <a:lnTo>
                  <a:pt x="155448" y="265176"/>
                </a:lnTo>
                <a:lnTo>
                  <a:pt x="155448" y="353568"/>
                </a:lnTo>
                <a:lnTo>
                  <a:pt x="198120" y="353568"/>
                </a:lnTo>
                <a:close/>
              </a:path>
            </a:pathLst>
          </a:custGeom>
          <a:solidFill>
            <a:srgbClr val="6F8587"/>
          </a:solidFill>
        </p:spPr>
        <p:txBody>
          <a:bodyPr wrap="square" lIns="0" tIns="0" rIns="0" bIns="0" rtlCol="0"/>
          <a:lstStyle/>
          <a:p>
            <a:endParaRPr/>
          </a:p>
        </p:txBody>
      </p:sp>
      <p:sp>
        <p:nvSpPr>
          <p:cNvPr id="8" name="object 8"/>
          <p:cNvSpPr/>
          <p:nvPr/>
        </p:nvSpPr>
        <p:spPr>
          <a:xfrm>
            <a:off x="9631680" y="7193280"/>
            <a:ext cx="384175" cy="384175"/>
          </a:xfrm>
          <a:custGeom>
            <a:avLst/>
            <a:gdLst/>
            <a:ahLst/>
            <a:cxnLst/>
            <a:rect l="l" t="t" r="r" b="b"/>
            <a:pathLst>
              <a:path w="384175" h="384175">
                <a:moveTo>
                  <a:pt x="268224" y="73152"/>
                </a:moveTo>
                <a:lnTo>
                  <a:pt x="201168" y="6096"/>
                </a:lnTo>
                <a:lnTo>
                  <a:pt x="198120" y="0"/>
                </a:lnTo>
                <a:lnTo>
                  <a:pt x="188976" y="0"/>
                </a:lnTo>
                <a:lnTo>
                  <a:pt x="3048" y="185928"/>
                </a:lnTo>
                <a:lnTo>
                  <a:pt x="0" y="192024"/>
                </a:lnTo>
                <a:lnTo>
                  <a:pt x="6096" y="204216"/>
                </a:lnTo>
                <a:lnTo>
                  <a:pt x="9144" y="207264"/>
                </a:lnTo>
                <a:lnTo>
                  <a:pt x="15240" y="207264"/>
                </a:lnTo>
                <a:lnTo>
                  <a:pt x="15240" y="179832"/>
                </a:lnTo>
                <a:lnTo>
                  <a:pt x="45720" y="179832"/>
                </a:lnTo>
                <a:lnTo>
                  <a:pt x="182880" y="42672"/>
                </a:lnTo>
                <a:lnTo>
                  <a:pt x="182880" y="24384"/>
                </a:lnTo>
                <a:lnTo>
                  <a:pt x="201168" y="24384"/>
                </a:lnTo>
                <a:lnTo>
                  <a:pt x="201168" y="42672"/>
                </a:lnTo>
                <a:lnTo>
                  <a:pt x="243840" y="85344"/>
                </a:lnTo>
                <a:lnTo>
                  <a:pt x="243840" y="82296"/>
                </a:lnTo>
                <a:lnTo>
                  <a:pt x="268224" y="73152"/>
                </a:lnTo>
                <a:close/>
              </a:path>
              <a:path w="384175" h="384175">
                <a:moveTo>
                  <a:pt x="45720" y="179832"/>
                </a:moveTo>
                <a:lnTo>
                  <a:pt x="15240" y="179832"/>
                </a:lnTo>
                <a:lnTo>
                  <a:pt x="24384" y="201168"/>
                </a:lnTo>
                <a:lnTo>
                  <a:pt x="45720" y="179832"/>
                </a:lnTo>
                <a:close/>
              </a:path>
              <a:path w="384175" h="384175">
                <a:moveTo>
                  <a:pt x="73152" y="207264"/>
                </a:moveTo>
                <a:lnTo>
                  <a:pt x="73152" y="185928"/>
                </a:lnTo>
                <a:lnTo>
                  <a:pt x="67056" y="179832"/>
                </a:lnTo>
                <a:lnTo>
                  <a:pt x="45720" y="179832"/>
                </a:lnTo>
                <a:lnTo>
                  <a:pt x="24384" y="201168"/>
                </a:lnTo>
                <a:lnTo>
                  <a:pt x="15240" y="179832"/>
                </a:lnTo>
                <a:lnTo>
                  <a:pt x="15240" y="207264"/>
                </a:lnTo>
                <a:lnTo>
                  <a:pt x="45720" y="207264"/>
                </a:lnTo>
                <a:lnTo>
                  <a:pt x="45720" y="192024"/>
                </a:lnTo>
                <a:lnTo>
                  <a:pt x="60960" y="207264"/>
                </a:lnTo>
                <a:lnTo>
                  <a:pt x="73152" y="207264"/>
                </a:lnTo>
                <a:close/>
              </a:path>
              <a:path w="384175" h="384175">
                <a:moveTo>
                  <a:pt x="60960" y="207264"/>
                </a:moveTo>
                <a:lnTo>
                  <a:pt x="45720" y="192024"/>
                </a:lnTo>
                <a:lnTo>
                  <a:pt x="45720" y="207264"/>
                </a:lnTo>
                <a:lnTo>
                  <a:pt x="60960" y="207264"/>
                </a:lnTo>
                <a:close/>
              </a:path>
              <a:path w="384175" h="384175">
                <a:moveTo>
                  <a:pt x="73152" y="356616"/>
                </a:moveTo>
                <a:lnTo>
                  <a:pt x="73152" y="207264"/>
                </a:lnTo>
                <a:lnTo>
                  <a:pt x="45720" y="207264"/>
                </a:lnTo>
                <a:lnTo>
                  <a:pt x="45720" y="377952"/>
                </a:lnTo>
                <a:lnTo>
                  <a:pt x="51816" y="384048"/>
                </a:lnTo>
                <a:lnTo>
                  <a:pt x="60960" y="384048"/>
                </a:lnTo>
                <a:lnTo>
                  <a:pt x="60960" y="356616"/>
                </a:lnTo>
                <a:lnTo>
                  <a:pt x="73152" y="356616"/>
                </a:lnTo>
                <a:close/>
              </a:path>
              <a:path w="384175" h="384175">
                <a:moveTo>
                  <a:pt x="326136" y="356616"/>
                </a:moveTo>
                <a:lnTo>
                  <a:pt x="60960" y="356616"/>
                </a:lnTo>
                <a:lnTo>
                  <a:pt x="73152" y="368808"/>
                </a:lnTo>
                <a:lnTo>
                  <a:pt x="73152" y="384048"/>
                </a:lnTo>
                <a:lnTo>
                  <a:pt x="155448" y="384048"/>
                </a:lnTo>
                <a:lnTo>
                  <a:pt x="155448" y="368808"/>
                </a:lnTo>
                <a:lnTo>
                  <a:pt x="182880" y="368808"/>
                </a:lnTo>
                <a:lnTo>
                  <a:pt x="182880" y="384048"/>
                </a:lnTo>
                <a:lnTo>
                  <a:pt x="201168" y="384048"/>
                </a:lnTo>
                <a:lnTo>
                  <a:pt x="201168" y="368808"/>
                </a:lnTo>
                <a:lnTo>
                  <a:pt x="228600" y="368808"/>
                </a:lnTo>
                <a:lnTo>
                  <a:pt x="228600" y="384048"/>
                </a:lnTo>
                <a:lnTo>
                  <a:pt x="310896" y="384048"/>
                </a:lnTo>
                <a:lnTo>
                  <a:pt x="310896" y="368808"/>
                </a:lnTo>
                <a:lnTo>
                  <a:pt x="326136" y="356616"/>
                </a:lnTo>
                <a:close/>
              </a:path>
              <a:path w="384175" h="384175">
                <a:moveTo>
                  <a:pt x="73152" y="384048"/>
                </a:moveTo>
                <a:lnTo>
                  <a:pt x="73152" y="368808"/>
                </a:lnTo>
                <a:lnTo>
                  <a:pt x="60960" y="356616"/>
                </a:lnTo>
                <a:lnTo>
                  <a:pt x="60960" y="384048"/>
                </a:lnTo>
                <a:lnTo>
                  <a:pt x="73152" y="384048"/>
                </a:lnTo>
                <a:close/>
              </a:path>
              <a:path w="384175" h="384175">
                <a:moveTo>
                  <a:pt x="316992" y="179832"/>
                </a:moveTo>
                <a:lnTo>
                  <a:pt x="67056" y="179832"/>
                </a:lnTo>
                <a:lnTo>
                  <a:pt x="73152" y="185928"/>
                </a:lnTo>
                <a:lnTo>
                  <a:pt x="73152" y="207264"/>
                </a:lnTo>
                <a:lnTo>
                  <a:pt x="310896" y="207264"/>
                </a:lnTo>
                <a:lnTo>
                  <a:pt x="310896" y="185928"/>
                </a:lnTo>
                <a:lnTo>
                  <a:pt x="316992" y="179832"/>
                </a:lnTo>
                <a:close/>
              </a:path>
              <a:path w="384175" h="384175">
                <a:moveTo>
                  <a:pt x="228600" y="356616"/>
                </a:moveTo>
                <a:lnTo>
                  <a:pt x="228600" y="274320"/>
                </a:lnTo>
                <a:lnTo>
                  <a:pt x="222504" y="268224"/>
                </a:lnTo>
                <a:lnTo>
                  <a:pt x="161544" y="268224"/>
                </a:lnTo>
                <a:lnTo>
                  <a:pt x="155448" y="274320"/>
                </a:lnTo>
                <a:lnTo>
                  <a:pt x="155448" y="356616"/>
                </a:lnTo>
                <a:lnTo>
                  <a:pt x="170688" y="356616"/>
                </a:lnTo>
                <a:lnTo>
                  <a:pt x="170688" y="295656"/>
                </a:lnTo>
                <a:lnTo>
                  <a:pt x="182880" y="280416"/>
                </a:lnTo>
                <a:lnTo>
                  <a:pt x="182880" y="295656"/>
                </a:lnTo>
                <a:lnTo>
                  <a:pt x="201168" y="295656"/>
                </a:lnTo>
                <a:lnTo>
                  <a:pt x="201168" y="280416"/>
                </a:lnTo>
                <a:lnTo>
                  <a:pt x="213360" y="295656"/>
                </a:lnTo>
                <a:lnTo>
                  <a:pt x="213360" y="356616"/>
                </a:lnTo>
                <a:lnTo>
                  <a:pt x="228600" y="356616"/>
                </a:lnTo>
                <a:close/>
              </a:path>
              <a:path w="384175" h="384175">
                <a:moveTo>
                  <a:pt x="182880" y="384048"/>
                </a:moveTo>
                <a:lnTo>
                  <a:pt x="182880" y="368808"/>
                </a:lnTo>
                <a:lnTo>
                  <a:pt x="155448" y="368808"/>
                </a:lnTo>
                <a:lnTo>
                  <a:pt x="155448" y="384048"/>
                </a:lnTo>
                <a:lnTo>
                  <a:pt x="182880" y="384048"/>
                </a:lnTo>
                <a:close/>
              </a:path>
              <a:path w="384175" h="384175">
                <a:moveTo>
                  <a:pt x="182880" y="295656"/>
                </a:moveTo>
                <a:lnTo>
                  <a:pt x="182880" y="280416"/>
                </a:lnTo>
                <a:lnTo>
                  <a:pt x="170688" y="295656"/>
                </a:lnTo>
                <a:lnTo>
                  <a:pt x="182880" y="295656"/>
                </a:lnTo>
                <a:close/>
              </a:path>
              <a:path w="384175" h="384175">
                <a:moveTo>
                  <a:pt x="182880" y="356616"/>
                </a:moveTo>
                <a:lnTo>
                  <a:pt x="182880" y="295656"/>
                </a:lnTo>
                <a:lnTo>
                  <a:pt x="170688" y="295656"/>
                </a:lnTo>
                <a:lnTo>
                  <a:pt x="170688" y="356616"/>
                </a:lnTo>
                <a:lnTo>
                  <a:pt x="182880" y="356616"/>
                </a:lnTo>
                <a:close/>
              </a:path>
              <a:path w="384175" h="384175">
                <a:moveTo>
                  <a:pt x="201168" y="24384"/>
                </a:moveTo>
                <a:lnTo>
                  <a:pt x="182880" y="24384"/>
                </a:lnTo>
                <a:lnTo>
                  <a:pt x="192024" y="33528"/>
                </a:lnTo>
                <a:lnTo>
                  <a:pt x="201168" y="24384"/>
                </a:lnTo>
                <a:close/>
              </a:path>
              <a:path w="384175" h="384175">
                <a:moveTo>
                  <a:pt x="192024" y="33528"/>
                </a:moveTo>
                <a:lnTo>
                  <a:pt x="182880" y="24384"/>
                </a:lnTo>
                <a:lnTo>
                  <a:pt x="182880" y="42672"/>
                </a:lnTo>
                <a:lnTo>
                  <a:pt x="192024" y="33528"/>
                </a:lnTo>
                <a:close/>
              </a:path>
              <a:path w="384175" h="384175">
                <a:moveTo>
                  <a:pt x="201168" y="42672"/>
                </a:moveTo>
                <a:lnTo>
                  <a:pt x="201168" y="24384"/>
                </a:lnTo>
                <a:lnTo>
                  <a:pt x="192024" y="33528"/>
                </a:lnTo>
                <a:lnTo>
                  <a:pt x="201168" y="42672"/>
                </a:lnTo>
                <a:close/>
              </a:path>
              <a:path w="384175" h="384175">
                <a:moveTo>
                  <a:pt x="213360" y="295656"/>
                </a:moveTo>
                <a:lnTo>
                  <a:pt x="201168" y="280416"/>
                </a:lnTo>
                <a:lnTo>
                  <a:pt x="201168" y="295656"/>
                </a:lnTo>
                <a:lnTo>
                  <a:pt x="213360" y="295656"/>
                </a:lnTo>
                <a:close/>
              </a:path>
              <a:path w="384175" h="384175">
                <a:moveTo>
                  <a:pt x="213360" y="356616"/>
                </a:moveTo>
                <a:lnTo>
                  <a:pt x="213360" y="295656"/>
                </a:lnTo>
                <a:lnTo>
                  <a:pt x="201168" y="295656"/>
                </a:lnTo>
                <a:lnTo>
                  <a:pt x="201168" y="356616"/>
                </a:lnTo>
                <a:lnTo>
                  <a:pt x="213360" y="356616"/>
                </a:lnTo>
                <a:close/>
              </a:path>
              <a:path w="384175" h="384175">
                <a:moveTo>
                  <a:pt x="228600" y="384048"/>
                </a:moveTo>
                <a:lnTo>
                  <a:pt x="228600" y="368808"/>
                </a:lnTo>
                <a:lnTo>
                  <a:pt x="201168" y="368808"/>
                </a:lnTo>
                <a:lnTo>
                  <a:pt x="201168" y="384048"/>
                </a:lnTo>
                <a:lnTo>
                  <a:pt x="228600" y="384048"/>
                </a:lnTo>
                <a:close/>
              </a:path>
              <a:path w="384175" h="384175">
                <a:moveTo>
                  <a:pt x="316992" y="119017"/>
                </a:moveTo>
                <a:lnTo>
                  <a:pt x="316992" y="30480"/>
                </a:lnTo>
                <a:lnTo>
                  <a:pt x="310896" y="24384"/>
                </a:lnTo>
                <a:lnTo>
                  <a:pt x="249936" y="24384"/>
                </a:lnTo>
                <a:lnTo>
                  <a:pt x="243840" y="30480"/>
                </a:lnTo>
                <a:lnTo>
                  <a:pt x="243840" y="48768"/>
                </a:lnTo>
                <a:lnTo>
                  <a:pt x="259080" y="64008"/>
                </a:lnTo>
                <a:lnTo>
                  <a:pt x="259080" y="51816"/>
                </a:lnTo>
                <a:lnTo>
                  <a:pt x="271272" y="36576"/>
                </a:lnTo>
                <a:lnTo>
                  <a:pt x="271272" y="51816"/>
                </a:lnTo>
                <a:lnTo>
                  <a:pt x="289560" y="51816"/>
                </a:lnTo>
                <a:lnTo>
                  <a:pt x="289560" y="36576"/>
                </a:lnTo>
                <a:lnTo>
                  <a:pt x="301752" y="51816"/>
                </a:lnTo>
                <a:lnTo>
                  <a:pt x="301752" y="104444"/>
                </a:lnTo>
                <a:lnTo>
                  <a:pt x="313944" y="115824"/>
                </a:lnTo>
                <a:lnTo>
                  <a:pt x="316992" y="119017"/>
                </a:lnTo>
                <a:close/>
              </a:path>
              <a:path w="384175" h="384175">
                <a:moveTo>
                  <a:pt x="268224" y="73152"/>
                </a:moveTo>
                <a:lnTo>
                  <a:pt x="243840" y="82296"/>
                </a:lnTo>
                <a:lnTo>
                  <a:pt x="243840" y="85344"/>
                </a:lnTo>
                <a:lnTo>
                  <a:pt x="249936" y="91440"/>
                </a:lnTo>
                <a:lnTo>
                  <a:pt x="268224" y="73152"/>
                </a:lnTo>
                <a:close/>
              </a:path>
              <a:path w="384175" h="384175">
                <a:moveTo>
                  <a:pt x="313944" y="115824"/>
                </a:moveTo>
                <a:lnTo>
                  <a:pt x="268224" y="73152"/>
                </a:lnTo>
                <a:lnTo>
                  <a:pt x="249936" y="91440"/>
                </a:lnTo>
                <a:lnTo>
                  <a:pt x="255625" y="97536"/>
                </a:lnTo>
                <a:lnTo>
                  <a:pt x="259080" y="97536"/>
                </a:lnTo>
                <a:lnTo>
                  <a:pt x="265176" y="94488"/>
                </a:lnTo>
                <a:lnTo>
                  <a:pt x="268224" y="94488"/>
                </a:lnTo>
                <a:lnTo>
                  <a:pt x="271272" y="88392"/>
                </a:lnTo>
                <a:lnTo>
                  <a:pt x="271272" y="114300"/>
                </a:lnTo>
                <a:lnTo>
                  <a:pt x="292608" y="137160"/>
                </a:lnTo>
                <a:lnTo>
                  <a:pt x="313944" y="115824"/>
                </a:lnTo>
                <a:close/>
              </a:path>
              <a:path w="384175" h="384175">
                <a:moveTo>
                  <a:pt x="255625" y="97536"/>
                </a:moveTo>
                <a:lnTo>
                  <a:pt x="249936" y="91440"/>
                </a:lnTo>
                <a:lnTo>
                  <a:pt x="252984" y="97536"/>
                </a:lnTo>
                <a:lnTo>
                  <a:pt x="255625" y="97536"/>
                </a:lnTo>
                <a:close/>
              </a:path>
              <a:path w="384175" h="384175">
                <a:moveTo>
                  <a:pt x="271272" y="114300"/>
                </a:moveTo>
                <a:lnTo>
                  <a:pt x="271272" y="88392"/>
                </a:lnTo>
                <a:lnTo>
                  <a:pt x="268224" y="94488"/>
                </a:lnTo>
                <a:lnTo>
                  <a:pt x="265176" y="94488"/>
                </a:lnTo>
                <a:lnTo>
                  <a:pt x="259080" y="97536"/>
                </a:lnTo>
                <a:lnTo>
                  <a:pt x="255625" y="97536"/>
                </a:lnTo>
                <a:lnTo>
                  <a:pt x="271272" y="114300"/>
                </a:lnTo>
                <a:close/>
              </a:path>
              <a:path w="384175" h="384175">
                <a:moveTo>
                  <a:pt x="271272" y="51816"/>
                </a:moveTo>
                <a:lnTo>
                  <a:pt x="271272" y="36576"/>
                </a:lnTo>
                <a:lnTo>
                  <a:pt x="259080" y="51816"/>
                </a:lnTo>
                <a:lnTo>
                  <a:pt x="271272" y="51816"/>
                </a:lnTo>
                <a:close/>
              </a:path>
              <a:path w="384175" h="384175">
                <a:moveTo>
                  <a:pt x="271272" y="75996"/>
                </a:moveTo>
                <a:lnTo>
                  <a:pt x="271272" y="51816"/>
                </a:lnTo>
                <a:lnTo>
                  <a:pt x="259080" y="51816"/>
                </a:lnTo>
                <a:lnTo>
                  <a:pt x="259080" y="64008"/>
                </a:lnTo>
                <a:lnTo>
                  <a:pt x="268224" y="73152"/>
                </a:lnTo>
                <a:lnTo>
                  <a:pt x="271272" y="75996"/>
                </a:lnTo>
                <a:close/>
              </a:path>
              <a:path w="384175" h="384175">
                <a:moveTo>
                  <a:pt x="301752" y="51816"/>
                </a:moveTo>
                <a:lnTo>
                  <a:pt x="289560" y="36576"/>
                </a:lnTo>
                <a:lnTo>
                  <a:pt x="289560" y="51816"/>
                </a:lnTo>
                <a:lnTo>
                  <a:pt x="301752" y="51816"/>
                </a:lnTo>
                <a:close/>
              </a:path>
              <a:path w="384175" h="384175">
                <a:moveTo>
                  <a:pt x="301752" y="104444"/>
                </a:moveTo>
                <a:lnTo>
                  <a:pt x="301752" y="51816"/>
                </a:lnTo>
                <a:lnTo>
                  <a:pt x="289560" y="51816"/>
                </a:lnTo>
                <a:lnTo>
                  <a:pt x="289560" y="93065"/>
                </a:lnTo>
                <a:lnTo>
                  <a:pt x="301752" y="104444"/>
                </a:lnTo>
                <a:close/>
              </a:path>
              <a:path w="384175" h="384175">
                <a:moveTo>
                  <a:pt x="292608" y="137160"/>
                </a:moveTo>
                <a:lnTo>
                  <a:pt x="289560" y="133894"/>
                </a:lnTo>
                <a:lnTo>
                  <a:pt x="289560" y="134112"/>
                </a:lnTo>
                <a:lnTo>
                  <a:pt x="292608" y="137160"/>
                </a:lnTo>
                <a:close/>
              </a:path>
              <a:path w="384175" h="384175">
                <a:moveTo>
                  <a:pt x="316992" y="160435"/>
                </a:moveTo>
                <a:lnTo>
                  <a:pt x="316992" y="124968"/>
                </a:lnTo>
                <a:lnTo>
                  <a:pt x="313944" y="115824"/>
                </a:lnTo>
                <a:lnTo>
                  <a:pt x="292608" y="137160"/>
                </a:lnTo>
                <a:lnTo>
                  <a:pt x="316992" y="160435"/>
                </a:lnTo>
                <a:close/>
              </a:path>
              <a:path w="384175" h="384175">
                <a:moveTo>
                  <a:pt x="368808" y="207264"/>
                </a:moveTo>
                <a:lnTo>
                  <a:pt x="368808" y="179832"/>
                </a:lnTo>
                <a:lnTo>
                  <a:pt x="359664" y="201168"/>
                </a:lnTo>
                <a:lnTo>
                  <a:pt x="337312" y="179832"/>
                </a:lnTo>
                <a:lnTo>
                  <a:pt x="316992" y="179832"/>
                </a:lnTo>
                <a:lnTo>
                  <a:pt x="310896" y="185928"/>
                </a:lnTo>
                <a:lnTo>
                  <a:pt x="310896" y="207264"/>
                </a:lnTo>
                <a:lnTo>
                  <a:pt x="326136" y="207264"/>
                </a:lnTo>
                <a:lnTo>
                  <a:pt x="338328" y="192024"/>
                </a:lnTo>
                <a:lnTo>
                  <a:pt x="338328" y="207264"/>
                </a:lnTo>
                <a:lnTo>
                  <a:pt x="368808" y="207264"/>
                </a:lnTo>
                <a:close/>
              </a:path>
              <a:path w="384175" h="384175">
                <a:moveTo>
                  <a:pt x="338328" y="377952"/>
                </a:moveTo>
                <a:lnTo>
                  <a:pt x="338328" y="207264"/>
                </a:lnTo>
                <a:lnTo>
                  <a:pt x="310896" y="207264"/>
                </a:lnTo>
                <a:lnTo>
                  <a:pt x="310896" y="356616"/>
                </a:lnTo>
                <a:lnTo>
                  <a:pt x="326136" y="356616"/>
                </a:lnTo>
                <a:lnTo>
                  <a:pt x="326136" y="384048"/>
                </a:lnTo>
                <a:lnTo>
                  <a:pt x="332232" y="384048"/>
                </a:lnTo>
                <a:lnTo>
                  <a:pt x="338328" y="377952"/>
                </a:lnTo>
                <a:close/>
              </a:path>
              <a:path w="384175" h="384175">
                <a:moveTo>
                  <a:pt x="326136" y="384048"/>
                </a:moveTo>
                <a:lnTo>
                  <a:pt x="326136" y="356616"/>
                </a:lnTo>
                <a:lnTo>
                  <a:pt x="310896" y="368808"/>
                </a:lnTo>
                <a:lnTo>
                  <a:pt x="310896" y="384048"/>
                </a:lnTo>
                <a:lnTo>
                  <a:pt x="326136" y="384048"/>
                </a:lnTo>
                <a:close/>
              </a:path>
              <a:path w="384175" h="384175">
                <a:moveTo>
                  <a:pt x="384048" y="192024"/>
                </a:moveTo>
                <a:lnTo>
                  <a:pt x="384048" y="185928"/>
                </a:lnTo>
                <a:lnTo>
                  <a:pt x="377952" y="182880"/>
                </a:lnTo>
                <a:lnTo>
                  <a:pt x="313944" y="115824"/>
                </a:lnTo>
                <a:lnTo>
                  <a:pt x="316992" y="124968"/>
                </a:lnTo>
                <a:lnTo>
                  <a:pt x="316992" y="160435"/>
                </a:lnTo>
                <a:lnTo>
                  <a:pt x="337312" y="179832"/>
                </a:lnTo>
                <a:lnTo>
                  <a:pt x="368808" y="179832"/>
                </a:lnTo>
                <a:lnTo>
                  <a:pt x="368808" y="207264"/>
                </a:lnTo>
                <a:lnTo>
                  <a:pt x="374904" y="207264"/>
                </a:lnTo>
                <a:lnTo>
                  <a:pt x="381000" y="204216"/>
                </a:lnTo>
                <a:lnTo>
                  <a:pt x="381000" y="198120"/>
                </a:lnTo>
                <a:lnTo>
                  <a:pt x="384048" y="192024"/>
                </a:lnTo>
                <a:close/>
              </a:path>
              <a:path w="384175" h="384175">
                <a:moveTo>
                  <a:pt x="338328" y="207264"/>
                </a:moveTo>
                <a:lnTo>
                  <a:pt x="338328" y="192024"/>
                </a:lnTo>
                <a:lnTo>
                  <a:pt x="326136" y="207264"/>
                </a:lnTo>
                <a:lnTo>
                  <a:pt x="338328" y="207264"/>
                </a:lnTo>
                <a:close/>
              </a:path>
              <a:path w="384175" h="384175">
                <a:moveTo>
                  <a:pt x="368808" y="179832"/>
                </a:moveTo>
                <a:lnTo>
                  <a:pt x="337312" y="179832"/>
                </a:lnTo>
                <a:lnTo>
                  <a:pt x="359664" y="201168"/>
                </a:lnTo>
                <a:lnTo>
                  <a:pt x="368808" y="179832"/>
                </a:lnTo>
                <a:close/>
              </a:path>
            </a:pathLst>
          </a:custGeom>
          <a:solidFill>
            <a:srgbClr val="88A3A6"/>
          </a:solidFill>
        </p:spPr>
        <p:txBody>
          <a:bodyPr wrap="square" lIns="0" tIns="0" rIns="0" bIns="0" rtlCol="0"/>
          <a:lstStyle/>
          <a:p>
            <a:endParaRPr/>
          </a:p>
        </p:txBody>
      </p:sp>
      <p:sp>
        <p:nvSpPr>
          <p:cNvPr id="9" name="object 9"/>
          <p:cNvSpPr/>
          <p:nvPr/>
        </p:nvSpPr>
        <p:spPr>
          <a:xfrm>
            <a:off x="9573768" y="7095744"/>
            <a:ext cx="485140" cy="563880"/>
          </a:xfrm>
          <a:custGeom>
            <a:avLst/>
            <a:gdLst/>
            <a:ahLst/>
            <a:cxnLst/>
            <a:rect l="l" t="t" r="r" b="b"/>
            <a:pathLst>
              <a:path w="485140" h="563879">
                <a:moveTo>
                  <a:pt x="484631" y="30478"/>
                </a:moveTo>
                <a:lnTo>
                  <a:pt x="484631" y="0"/>
                </a:lnTo>
                <a:lnTo>
                  <a:pt x="6096" y="0"/>
                </a:lnTo>
                <a:lnTo>
                  <a:pt x="0" y="6096"/>
                </a:lnTo>
                <a:lnTo>
                  <a:pt x="0" y="563879"/>
                </a:lnTo>
                <a:lnTo>
                  <a:pt x="15240" y="563879"/>
                </a:lnTo>
                <a:lnTo>
                  <a:pt x="15240" y="30480"/>
                </a:lnTo>
                <a:lnTo>
                  <a:pt x="27432" y="15240"/>
                </a:lnTo>
                <a:lnTo>
                  <a:pt x="27432" y="30480"/>
                </a:lnTo>
                <a:lnTo>
                  <a:pt x="472440" y="30480"/>
                </a:lnTo>
                <a:lnTo>
                  <a:pt x="472440" y="15240"/>
                </a:lnTo>
                <a:lnTo>
                  <a:pt x="484631" y="30478"/>
                </a:lnTo>
                <a:close/>
              </a:path>
              <a:path w="485140" h="563879">
                <a:moveTo>
                  <a:pt x="27432" y="30480"/>
                </a:moveTo>
                <a:lnTo>
                  <a:pt x="27432" y="15240"/>
                </a:lnTo>
                <a:lnTo>
                  <a:pt x="15240" y="30480"/>
                </a:lnTo>
                <a:lnTo>
                  <a:pt x="27432" y="30480"/>
                </a:lnTo>
                <a:close/>
              </a:path>
              <a:path w="485140" h="563879">
                <a:moveTo>
                  <a:pt x="27432" y="551688"/>
                </a:moveTo>
                <a:lnTo>
                  <a:pt x="27432" y="30480"/>
                </a:lnTo>
                <a:lnTo>
                  <a:pt x="15240" y="30480"/>
                </a:lnTo>
                <a:lnTo>
                  <a:pt x="15240" y="551688"/>
                </a:lnTo>
                <a:lnTo>
                  <a:pt x="27432" y="551688"/>
                </a:lnTo>
                <a:close/>
              </a:path>
              <a:path w="485140" h="563879">
                <a:moveTo>
                  <a:pt x="484631" y="551688"/>
                </a:moveTo>
                <a:lnTo>
                  <a:pt x="15240" y="551688"/>
                </a:lnTo>
                <a:lnTo>
                  <a:pt x="27432" y="563879"/>
                </a:lnTo>
                <a:lnTo>
                  <a:pt x="472440" y="563879"/>
                </a:lnTo>
                <a:lnTo>
                  <a:pt x="484631" y="551688"/>
                </a:lnTo>
                <a:close/>
              </a:path>
              <a:path w="485140" h="563879">
                <a:moveTo>
                  <a:pt x="27432" y="563879"/>
                </a:moveTo>
                <a:lnTo>
                  <a:pt x="15240" y="551688"/>
                </a:lnTo>
                <a:lnTo>
                  <a:pt x="15240" y="563879"/>
                </a:lnTo>
                <a:lnTo>
                  <a:pt x="27432" y="563879"/>
                </a:lnTo>
                <a:close/>
              </a:path>
              <a:path w="485140" h="563879">
                <a:moveTo>
                  <a:pt x="484631" y="30480"/>
                </a:moveTo>
                <a:lnTo>
                  <a:pt x="472440" y="15240"/>
                </a:lnTo>
                <a:lnTo>
                  <a:pt x="472440" y="30480"/>
                </a:lnTo>
                <a:lnTo>
                  <a:pt x="484631" y="30480"/>
                </a:lnTo>
                <a:close/>
              </a:path>
              <a:path w="485140" h="563879">
                <a:moveTo>
                  <a:pt x="484631" y="551688"/>
                </a:moveTo>
                <a:lnTo>
                  <a:pt x="484631" y="30480"/>
                </a:lnTo>
                <a:lnTo>
                  <a:pt x="472440" y="30480"/>
                </a:lnTo>
                <a:lnTo>
                  <a:pt x="472440" y="551688"/>
                </a:lnTo>
                <a:lnTo>
                  <a:pt x="484631" y="551688"/>
                </a:lnTo>
                <a:close/>
              </a:path>
              <a:path w="485140" h="563879">
                <a:moveTo>
                  <a:pt x="484631" y="563879"/>
                </a:moveTo>
                <a:lnTo>
                  <a:pt x="484631" y="551688"/>
                </a:lnTo>
                <a:lnTo>
                  <a:pt x="472440" y="563879"/>
                </a:lnTo>
                <a:lnTo>
                  <a:pt x="484631" y="563879"/>
                </a:lnTo>
                <a:close/>
              </a:path>
            </a:pathLst>
          </a:custGeom>
          <a:solidFill>
            <a:srgbClr val="88A3A6"/>
          </a:solidFill>
        </p:spPr>
        <p:txBody>
          <a:bodyPr wrap="square" lIns="0" tIns="0" rIns="0" bIns="0" rtlCol="0"/>
          <a:lstStyle/>
          <a:p>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5988" y="14729"/>
            <a:ext cx="3896360" cy="764540"/>
          </a:xfrm>
          <a:prstGeom prst="rect">
            <a:avLst/>
          </a:prstGeom>
        </p:spPr>
        <p:txBody>
          <a:bodyPr vert="horz" wrap="square" lIns="0" tIns="12065" rIns="0" bIns="0" rtlCol="0">
            <a:spAutoFit/>
          </a:bodyPr>
          <a:lstStyle/>
          <a:p>
            <a:pPr marL="12700">
              <a:lnSpc>
                <a:spcPct val="100000"/>
              </a:lnSpc>
              <a:spcBef>
                <a:spcPts val="95"/>
              </a:spcBef>
            </a:pPr>
            <a:r>
              <a:rPr spc="-375"/>
              <a:t>Hàm</a:t>
            </a:r>
            <a:endParaRPr spc="-325"/>
          </a:p>
        </p:txBody>
      </p:sp>
      <p:sp>
        <p:nvSpPr>
          <p:cNvPr id="3" name="object 3"/>
          <p:cNvSpPr txBox="1"/>
          <p:nvPr/>
        </p:nvSpPr>
        <p:spPr>
          <a:xfrm>
            <a:off x="612709" y="762000"/>
            <a:ext cx="9157970" cy="6590266"/>
          </a:xfrm>
          <a:prstGeom prst="rect">
            <a:avLst/>
          </a:prstGeom>
        </p:spPr>
        <p:txBody>
          <a:bodyPr vert="horz" wrap="square" lIns="0" tIns="97790" rIns="0" bIns="0" rtlCol="0">
            <a:spAutoFit/>
          </a:bodyPr>
          <a:lstStyle/>
          <a:p>
            <a:pPr marL="12700">
              <a:lnSpc>
                <a:spcPct val="100000"/>
              </a:lnSpc>
              <a:spcBef>
                <a:spcPts val="770"/>
              </a:spcBef>
            </a:pPr>
            <a:r>
              <a:rPr sz="2200" b="1" spc="-5" dirty="0" err="1">
                <a:solidFill>
                  <a:srgbClr val="0000CC"/>
                </a:solidFill>
                <a:latin typeface="Arial (Body)"/>
                <a:cs typeface="Arial"/>
              </a:rPr>
              <a:t>Hàm</a:t>
            </a:r>
            <a:r>
              <a:rPr sz="2200" b="1" spc="-5" dirty="0">
                <a:solidFill>
                  <a:srgbClr val="0000CC"/>
                </a:solidFill>
                <a:latin typeface="Arial (Body)"/>
                <a:cs typeface="Arial"/>
              </a:rPr>
              <a:t> </a:t>
            </a:r>
            <a:r>
              <a:rPr sz="2200" b="1" dirty="0">
                <a:solidFill>
                  <a:srgbClr val="0000CC"/>
                </a:solidFill>
                <a:latin typeface="Arial (Body)"/>
                <a:cs typeface="Arial"/>
              </a:rPr>
              <a:t>:</a:t>
            </a:r>
            <a:r>
              <a:rPr sz="2200" b="1" spc="-15" dirty="0">
                <a:solidFill>
                  <a:srgbClr val="0000CC"/>
                </a:solidFill>
                <a:latin typeface="Arial (Body)"/>
                <a:cs typeface="Arial"/>
              </a:rPr>
              <a:t> </a:t>
            </a:r>
            <a:r>
              <a:rPr sz="2200" b="1" spc="-5" dirty="0">
                <a:solidFill>
                  <a:srgbClr val="0000CC"/>
                </a:solidFill>
                <a:latin typeface="Arial (Body)"/>
                <a:cs typeface="Arial"/>
              </a:rPr>
              <a:t>FUNCTION()</a:t>
            </a:r>
            <a:endParaRPr sz="2200" dirty="0">
              <a:latin typeface="Arial (Body)"/>
              <a:cs typeface="Arial"/>
            </a:endParaRPr>
          </a:p>
          <a:p>
            <a:pPr marL="12700" marR="5080">
              <a:lnSpc>
                <a:spcPct val="100000"/>
              </a:lnSpc>
              <a:spcBef>
                <a:spcPts val="670"/>
              </a:spcBef>
            </a:pPr>
            <a:r>
              <a:rPr sz="2200" dirty="0" err="1">
                <a:latin typeface="Arial (Body)"/>
                <a:cs typeface="Arial"/>
              </a:rPr>
              <a:t>Là</a:t>
            </a:r>
            <a:r>
              <a:rPr sz="2200" dirty="0">
                <a:latin typeface="Arial (Body)"/>
                <a:cs typeface="Arial"/>
              </a:rPr>
              <a:t> </a:t>
            </a:r>
            <a:r>
              <a:rPr sz="2200" dirty="0" err="1">
                <a:latin typeface="Arial (Body)"/>
                <a:cs typeface="Arial"/>
              </a:rPr>
              <a:t>một</a:t>
            </a:r>
            <a:r>
              <a:rPr sz="2200" dirty="0">
                <a:latin typeface="Arial (Body)"/>
                <a:cs typeface="Arial"/>
              </a:rPr>
              <a:t> </a:t>
            </a:r>
            <a:r>
              <a:rPr sz="2200" dirty="0" err="1">
                <a:latin typeface="Arial (Body)"/>
                <a:cs typeface="Arial"/>
              </a:rPr>
              <a:t>loại</a:t>
            </a:r>
            <a:r>
              <a:rPr sz="2200" dirty="0">
                <a:latin typeface="Arial (Body)"/>
                <a:cs typeface="Arial"/>
              </a:rPr>
              <a:t> </a:t>
            </a:r>
            <a:r>
              <a:rPr sz="2200" dirty="0" err="1">
                <a:latin typeface="Arial (Body)"/>
                <a:cs typeface="Arial"/>
              </a:rPr>
              <a:t>chương</a:t>
            </a:r>
            <a:r>
              <a:rPr sz="2200" dirty="0">
                <a:latin typeface="Arial (Body)"/>
                <a:cs typeface="Arial"/>
              </a:rPr>
              <a:t> </a:t>
            </a:r>
            <a:r>
              <a:rPr sz="2200" spc="5" dirty="0" err="1">
                <a:latin typeface="Arial (Body)"/>
                <a:cs typeface="Arial"/>
              </a:rPr>
              <a:t>trình</a:t>
            </a:r>
            <a:r>
              <a:rPr sz="2200" spc="5" dirty="0">
                <a:latin typeface="Arial (Body)"/>
                <a:cs typeface="Arial"/>
              </a:rPr>
              <a:t> </a:t>
            </a:r>
            <a:r>
              <a:rPr sz="2200" dirty="0">
                <a:latin typeface="Arial (Body)"/>
                <a:cs typeface="Arial"/>
              </a:rPr>
              <a:t>con </a:t>
            </a:r>
            <a:r>
              <a:rPr sz="2200" spc="5" dirty="0" err="1">
                <a:latin typeface="Arial (Body)"/>
                <a:cs typeface="Arial"/>
              </a:rPr>
              <a:t>mà</a:t>
            </a:r>
            <a:r>
              <a:rPr sz="2200" spc="5" dirty="0">
                <a:latin typeface="Arial (Body)"/>
                <a:cs typeface="Arial"/>
              </a:rPr>
              <a:t> </a:t>
            </a:r>
            <a:r>
              <a:rPr sz="2200" dirty="0" err="1">
                <a:latin typeface="Arial (Body)"/>
                <a:cs typeface="Arial"/>
              </a:rPr>
              <a:t>kết</a:t>
            </a:r>
            <a:r>
              <a:rPr sz="2200" dirty="0">
                <a:latin typeface="Arial (Body)"/>
                <a:cs typeface="Arial"/>
              </a:rPr>
              <a:t> </a:t>
            </a:r>
            <a:r>
              <a:rPr sz="2200" dirty="0" err="1">
                <a:latin typeface="Arial (Body)"/>
                <a:cs typeface="Arial"/>
              </a:rPr>
              <a:t>quả</a:t>
            </a:r>
            <a:r>
              <a:rPr sz="2200" dirty="0">
                <a:latin typeface="Arial (Body)"/>
                <a:cs typeface="Arial"/>
              </a:rPr>
              <a:t> </a:t>
            </a:r>
            <a:r>
              <a:rPr sz="2200" spc="5" dirty="0" err="1">
                <a:latin typeface="Arial (Body)"/>
                <a:cs typeface="Arial"/>
              </a:rPr>
              <a:t>tính</a:t>
            </a:r>
            <a:r>
              <a:rPr sz="2200" spc="5" dirty="0">
                <a:latin typeface="Arial (Body)"/>
                <a:cs typeface="Arial"/>
              </a:rPr>
              <a:t> </a:t>
            </a:r>
            <a:r>
              <a:rPr sz="2200" dirty="0" err="1">
                <a:latin typeface="Arial (Body)"/>
                <a:cs typeface="Arial"/>
              </a:rPr>
              <a:t>toán</a:t>
            </a:r>
            <a:r>
              <a:rPr sz="2200" dirty="0">
                <a:latin typeface="Arial (Body)"/>
                <a:cs typeface="Arial"/>
              </a:rPr>
              <a:t> </a:t>
            </a:r>
            <a:r>
              <a:rPr sz="2200" spc="-5" dirty="0" err="1">
                <a:latin typeface="Arial (Body)"/>
                <a:cs typeface="Arial"/>
              </a:rPr>
              <a:t>của</a:t>
            </a:r>
            <a:r>
              <a:rPr sz="2200" spc="-5" dirty="0">
                <a:latin typeface="Arial (Body)"/>
                <a:cs typeface="Arial"/>
              </a:rPr>
              <a:t> </a:t>
            </a:r>
            <a:r>
              <a:rPr sz="2200" dirty="0" err="1">
                <a:latin typeface="Arial (Body)"/>
                <a:cs typeface="Arial"/>
              </a:rPr>
              <a:t>hàm</a:t>
            </a:r>
            <a:r>
              <a:rPr sz="2200" dirty="0">
                <a:latin typeface="Arial (Body)"/>
                <a:cs typeface="Arial"/>
              </a:rPr>
              <a:t> </a:t>
            </a:r>
            <a:r>
              <a:rPr sz="2200" dirty="0" err="1">
                <a:latin typeface="Arial (Body)"/>
                <a:cs typeface="Arial"/>
              </a:rPr>
              <a:t>được</a:t>
            </a:r>
            <a:r>
              <a:rPr sz="2200" spc="-295" dirty="0">
                <a:latin typeface="Arial (Body)"/>
                <a:cs typeface="Arial"/>
              </a:rPr>
              <a:t> </a:t>
            </a:r>
            <a:r>
              <a:rPr sz="2200" spc="5" dirty="0" err="1">
                <a:latin typeface="Arial (Body)"/>
                <a:cs typeface="Arial"/>
              </a:rPr>
              <a:t>trả</a:t>
            </a:r>
            <a:r>
              <a:rPr sz="2200" spc="5" dirty="0">
                <a:latin typeface="Arial (Body)"/>
                <a:cs typeface="Arial"/>
              </a:rPr>
              <a:t>  </a:t>
            </a:r>
            <a:r>
              <a:rPr sz="2200" dirty="0" err="1">
                <a:latin typeface="Arial (Body)"/>
                <a:cs typeface="Arial"/>
              </a:rPr>
              <a:t>lại</a:t>
            </a:r>
            <a:r>
              <a:rPr sz="2200" dirty="0">
                <a:latin typeface="Arial (Body)"/>
                <a:cs typeface="Arial"/>
              </a:rPr>
              <a:t> </a:t>
            </a:r>
            <a:r>
              <a:rPr sz="2200" dirty="0" err="1">
                <a:latin typeface="Arial (Body)"/>
                <a:cs typeface="Arial"/>
              </a:rPr>
              <a:t>cho</a:t>
            </a:r>
            <a:r>
              <a:rPr sz="2200" dirty="0">
                <a:latin typeface="Arial (Body)"/>
                <a:cs typeface="Arial"/>
              </a:rPr>
              <a:t> </a:t>
            </a:r>
            <a:r>
              <a:rPr sz="2200" dirty="0" err="1">
                <a:latin typeface="Arial (Body)"/>
                <a:cs typeface="Arial"/>
              </a:rPr>
              <a:t>tên</a:t>
            </a:r>
            <a:r>
              <a:rPr sz="2200" spc="-65" dirty="0">
                <a:latin typeface="Arial (Body)"/>
                <a:cs typeface="Arial"/>
              </a:rPr>
              <a:t> </a:t>
            </a:r>
            <a:r>
              <a:rPr sz="2200" dirty="0" err="1">
                <a:latin typeface="Arial (Body)"/>
                <a:cs typeface="Arial"/>
              </a:rPr>
              <a:t>hàm</a:t>
            </a:r>
            <a:r>
              <a:rPr sz="2200" dirty="0">
                <a:latin typeface="Arial (Body)"/>
                <a:cs typeface="Arial"/>
              </a:rPr>
              <a:t>.</a:t>
            </a:r>
          </a:p>
          <a:p>
            <a:pPr marL="12700">
              <a:lnSpc>
                <a:spcPct val="100000"/>
              </a:lnSpc>
            </a:pPr>
            <a:r>
              <a:rPr sz="2200" spc="-10" dirty="0" err="1">
                <a:latin typeface="Arial (Body)"/>
                <a:cs typeface="Arial"/>
              </a:rPr>
              <a:t>Tên</a:t>
            </a:r>
            <a:r>
              <a:rPr sz="2200" spc="-10" dirty="0">
                <a:latin typeface="Arial (Body)"/>
                <a:cs typeface="Arial"/>
              </a:rPr>
              <a:t> </a:t>
            </a:r>
            <a:r>
              <a:rPr sz="2200" dirty="0" err="1">
                <a:latin typeface="Arial (Body)"/>
                <a:cs typeface="Arial"/>
              </a:rPr>
              <a:t>hàm</a:t>
            </a:r>
            <a:r>
              <a:rPr sz="2200" dirty="0">
                <a:latin typeface="Arial (Body)"/>
                <a:cs typeface="Arial"/>
              </a:rPr>
              <a:t> </a:t>
            </a:r>
            <a:r>
              <a:rPr sz="2200" dirty="0" err="1">
                <a:latin typeface="Arial (Body)"/>
                <a:cs typeface="Arial"/>
              </a:rPr>
              <a:t>có</a:t>
            </a:r>
            <a:r>
              <a:rPr sz="2200" dirty="0">
                <a:latin typeface="Arial (Body)"/>
                <a:cs typeface="Arial"/>
              </a:rPr>
              <a:t> </a:t>
            </a:r>
            <a:r>
              <a:rPr sz="2200" dirty="0" err="1">
                <a:latin typeface="Arial (Body)"/>
                <a:cs typeface="Arial"/>
              </a:rPr>
              <a:t>thể</a:t>
            </a:r>
            <a:r>
              <a:rPr sz="2200" dirty="0">
                <a:latin typeface="Arial (Body)"/>
                <a:cs typeface="Arial"/>
              </a:rPr>
              <a:t> </a:t>
            </a:r>
            <a:r>
              <a:rPr sz="2200" dirty="0" err="1">
                <a:latin typeface="Arial (Body)"/>
                <a:cs typeface="Arial"/>
              </a:rPr>
              <a:t>được</a:t>
            </a:r>
            <a:r>
              <a:rPr sz="2200" dirty="0">
                <a:latin typeface="Arial (Body)"/>
                <a:cs typeface="Arial"/>
              </a:rPr>
              <a:t> </a:t>
            </a:r>
            <a:r>
              <a:rPr sz="2200" dirty="0" err="1">
                <a:latin typeface="Arial (Body)"/>
                <a:cs typeface="Arial"/>
              </a:rPr>
              <a:t>đặt</a:t>
            </a:r>
            <a:r>
              <a:rPr sz="2200" dirty="0">
                <a:latin typeface="Arial (Body)"/>
                <a:cs typeface="Arial"/>
              </a:rPr>
              <a:t> </a:t>
            </a:r>
            <a:r>
              <a:rPr sz="2200" dirty="0" err="1">
                <a:latin typeface="Arial (Body)"/>
                <a:cs typeface="Arial"/>
              </a:rPr>
              <a:t>trong</a:t>
            </a:r>
            <a:r>
              <a:rPr sz="2200" dirty="0">
                <a:latin typeface="Arial (Body)"/>
                <a:cs typeface="Arial"/>
              </a:rPr>
              <a:t> </a:t>
            </a:r>
            <a:r>
              <a:rPr sz="2200" dirty="0" err="1">
                <a:latin typeface="Arial (Body)"/>
                <a:cs typeface="Arial"/>
              </a:rPr>
              <a:t>các</a:t>
            </a:r>
            <a:r>
              <a:rPr sz="2200" dirty="0">
                <a:latin typeface="Arial (Body)"/>
                <a:cs typeface="Arial"/>
              </a:rPr>
              <a:t> </a:t>
            </a:r>
            <a:r>
              <a:rPr sz="2200" dirty="0" err="1">
                <a:latin typeface="Arial (Body)"/>
                <a:cs typeface="Arial"/>
              </a:rPr>
              <a:t>biểu</a:t>
            </a:r>
            <a:r>
              <a:rPr sz="2200" dirty="0">
                <a:latin typeface="Arial (Body)"/>
                <a:cs typeface="Arial"/>
              </a:rPr>
              <a:t> </a:t>
            </a:r>
            <a:r>
              <a:rPr sz="2200" spc="5" dirty="0" err="1">
                <a:latin typeface="Arial (Body)"/>
                <a:cs typeface="Arial"/>
              </a:rPr>
              <a:t>thức</a:t>
            </a:r>
            <a:r>
              <a:rPr sz="2200" spc="5" dirty="0">
                <a:latin typeface="Arial (Body)"/>
                <a:cs typeface="Arial"/>
              </a:rPr>
              <a:t> </a:t>
            </a:r>
            <a:r>
              <a:rPr sz="2200" spc="5" dirty="0" err="1">
                <a:latin typeface="Arial (Body)"/>
                <a:cs typeface="Arial"/>
              </a:rPr>
              <a:t>tính</a:t>
            </a:r>
            <a:r>
              <a:rPr sz="2200" spc="5" dirty="0">
                <a:latin typeface="Arial (Body)"/>
                <a:cs typeface="Arial"/>
              </a:rPr>
              <a:t> </a:t>
            </a:r>
            <a:r>
              <a:rPr sz="2200" spc="-5" dirty="0" err="1">
                <a:latin typeface="Arial (Body)"/>
                <a:cs typeface="Arial"/>
              </a:rPr>
              <a:t>hoặc</a:t>
            </a:r>
            <a:r>
              <a:rPr sz="2200" spc="-5" dirty="0">
                <a:latin typeface="Arial (Body)"/>
                <a:cs typeface="Arial"/>
              </a:rPr>
              <a:t> </a:t>
            </a:r>
            <a:r>
              <a:rPr sz="2200" dirty="0" err="1">
                <a:latin typeface="Arial (Body)"/>
                <a:cs typeface="Arial"/>
              </a:rPr>
              <a:t>lệnh</a:t>
            </a:r>
            <a:r>
              <a:rPr sz="2200" spc="-190" dirty="0">
                <a:latin typeface="Arial (Body)"/>
                <a:cs typeface="Arial"/>
              </a:rPr>
              <a:t> </a:t>
            </a:r>
            <a:r>
              <a:rPr sz="2200" spc="-5" dirty="0" err="1">
                <a:latin typeface="Arial (Body)"/>
                <a:cs typeface="Arial"/>
              </a:rPr>
              <a:t>gán</a:t>
            </a:r>
            <a:r>
              <a:rPr sz="2200" spc="-5" dirty="0">
                <a:latin typeface="Arial (Body)"/>
                <a:cs typeface="Arial"/>
              </a:rPr>
              <a:t>.</a:t>
            </a:r>
            <a:r>
              <a:rPr lang="en-US" sz="2200" dirty="0">
                <a:latin typeface="Arial (Body)"/>
                <a:cs typeface="Arial"/>
              </a:rPr>
              <a:t> </a:t>
            </a:r>
            <a:r>
              <a:rPr lang="en-US" sz="2400" dirty="0" err="1">
                <a:latin typeface="Arial (Body)"/>
              </a:rPr>
              <a:t>Hàm</a:t>
            </a:r>
            <a:r>
              <a:rPr lang="en-US" sz="2400" dirty="0">
                <a:latin typeface="Arial (Body)"/>
              </a:rPr>
              <a:t> </a:t>
            </a:r>
            <a:r>
              <a:rPr lang="en-US" sz="2400" dirty="0" err="1">
                <a:latin typeface="Arial (Body)"/>
              </a:rPr>
              <a:t>trong</a:t>
            </a:r>
            <a:r>
              <a:rPr lang="en-US" sz="2400" dirty="0">
                <a:latin typeface="Arial (Body)"/>
              </a:rPr>
              <a:t> </a:t>
            </a:r>
            <a:r>
              <a:rPr lang="en-US" sz="2400" dirty="0" err="1">
                <a:latin typeface="Arial (Body)"/>
              </a:rPr>
              <a:t>có</a:t>
            </a:r>
            <a:r>
              <a:rPr lang="en-US" sz="2400" dirty="0">
                <a:latin typeface="Arial (Body)"/>
              </a:rPr>
              <a:t> </a:t>
            </a:r>
            <a:r>
              <a:rPr lang="en-US" sz="2400" dirty="0" err="1">
                <a:latin typeface="Arial (Body)"/>
              </a:rPr>
              <a:t>thể</a:t>
            </a:r>
            <a:r>
              <a:rPr lang="en-US" sz="2400" dirty="0">
                <a:latin typeface="Arial (Body)"/>
              </a:rPr>
              <a:t> </a:t>
            </a:r>
            <a:r>
              <a:rPr lang="en-US" sz="2400" dirty="0" err="1">
                <a:latin typeface="Arial (Body)"/>
              </a:rPr>
              <a:t>được</a:t>
            </a:r>
            <a:r>
              <a:rPr lang="en-US" sz="2400" dirty="0">
                <a:latin typeface="Arial (Body)"/>
              </a:rPr>
              <a:t> </a:t>
            </a:r>
            <a:r>
              <a:rPr lang="en-US" sz="2400" dirty="0" err="1">
                <a:latin typeface="Arial (Body)"/>
              </a:rPr>
              <a:t>khai</a:t>
            </a:r>
            <a:r>
              <a:rPr lang="en-US" sz="2400" dirty="0">
                <a:latin typeface="Arial (Body)"/>
              </a:rPr>
              <a:t> </a:t>
            </a:r>
            <a:r>
              <a:rPr lang="en-US" sz="2400" dirty="0" err="1">
                <a:latin typeface="Arial (Body)"/>
              </a:rPr>
              <a:t>báo</a:t>
            </a:r>
            <a:r>
              <a:rPr lang="en-US" sz="2400" dirty="0">
                <a:latin typeface="Arial (Body)"/>
              </a:rPr>
              <a:t> </a:t>
            </a:r>
            <a:r>
              <a:rPr lang="en-US" sz="2400" dirty="0" err="1">
                <a:latin typeface="Arial (Body)"/>
              </a:rPr>
              <a:t>như</a:t>
            </a:r>
            <a:r>
              <a:rPr lang="en-US" sz="2400" dirty="0">
                <a:latin typeface="Arial (Body)"/>
              </a:rPr>
              <a:t> </a:t>
            </a:r>
            <a:r>
              <a:rPr lang="en-US" sz="2400" dirty="0" err="1">
                <a:latin typeface="Arial (Body)"/>
              </a:rPr>
              <a:t>sau</a:t>
            </a:r>
            <a:r>
              <a:rPr lang="en-US" sz="2400" dirty="0">
                <a:latin typeface="Arial (Body)"/>
              </a:rPr>
              <a:t>:</a:t>
            </a:r>
          </a:p>
          <a:p>
            <a:pPr marL="12700">
              <a:lnSpc>
                <a:spcPct val="100000"/>
              </a:lnSpc>
            </a:pPr>
            <a:br>
              <a:rPr lang="en-US" sz="2400" dirty="0">
                <a:latin typeface="Arial (Body)"/>
              </a:rPr>
            </a:br>
            <a:r>
              <a:rPr lang="en-US" sz="2400" b="1" dirty="0">
                <a:latin typeface="Arial (Body)"/>
              </a:rPr>
              <a:t>[</a:t>
            </a:r>
            <a:r>
              <a:rPr lang="en-US" sz="2400" b="1" i="1" dirty="0" err="1">
                <a:latin typeface="Arial (Body)"/>
              </a:rPr>
              <a:t>KiểuDL</a:t>
            </a:r>
            <a:r>
              <a:rPr lang="en-US" sz="2400" b="1" dirty="0">
                <a:latin typeface="Arial (Body)"/>
              </a:rPr>
              <a:t>][RECURSIVE] FUNCTION </a:t>
            </a:r>
            <a:r>
              <a:rPr lang="en-US" sz="2400" b="1" i="1" dirty="0" err="1">
                <a:latin typeface="Arial (Body)"/>
              </a:rPr>
              <a:t>TenHam</a:t>
            </a:r>
            <a:br>
              <a:rPr lang="en-US" sz="2400" b="1" dirty="0">
                <a:latin typeface="Arial (Body)"/>
              </a:rPr>
            </a:br>
            <a:r>
              <a:rPr lang="en-US" sz="2400" b="1" dirty="0">
                <a:latin typeface="Arial (Body)"/>
              </a:rPr>
              <a:t>([</a:t>
            </a:r>
            <a:r>
              <a:rPr lang="en-US" sz="2400" b="1" i="1" dirty="0" err="1">
                <a:latin typeface="Arial (Body)"/>
              </a:rPr>
              <a:t>Các_đối_số</a:t>
            </a:r>
            <a:r>
              <a:rPr lang="en-US" sz="2400" b="1" dirty="0">
                <a:latin typeface="Arial (Body)"/>
              </a:rPr>
              <a:t>]) [RESULT (</a:t>
            </a:r>
            <a:r>
              <a:rPr lang="en-US" sz="2400" b="1" i="1" dirty="0" err="1">
                <a:latin typeface="Arial (Body)"/>
              </a:rPr>
              <a:t>TenKetQua</a:t>
            </a:r>
            <a:r>
              <a:rPr lang="en-US" sz="2400" b="1" dirty="0">
                <a:latin typeface="Arial (Body)"/>
              </a:rPr>
              <a:t>)]</a:t>
            </a:r>
            <a:br>
              <a:rPr lang="en-US" sz="2400" b="1" dirty="0">
                <a:latin typeface="Arial (Body)"/>
              </a:rPr>
            </a:br>
            <a:r>
              <a:rPr lang="en-US" sz="2400" b="1" dirty="0">
                <a:latin typeface="Arial (Body)"/>
              </a:rPr>
              <a:t>[</a:t>
            </a:r>
            <a:r>
              <a:rPr lang="en-US" sz="2400" b="1" i="1" dirty="0" err="1">
                <a:latin typeface="Arial (Body)"/>
              </a:rPr>
              <a:t>Các_câu_lệnh_khai_báo</a:t>
            </a:r>
            <a:r>
              <a:rPr lang="en-US" sz="2400" b="1" dirty="0">
                <a:latin typeface="Arial (Body)"/>
              </a:rPr>
              <a:t>]</a:t>
            </a:r>
            <a:br>
              <a:rPr lang="en-US" sz="2400" b="1" dirty="0">
                <a:latin typeface="Arial (Body)"/>
              </a:rPr>
            </a:br>
            <a:r>
              <a:rPr lang="en-US" sz="2400" b="1" dirty="0">
                <a:latin typeface="Arial (Body)"/>
              </a:rPr>
              <a:t>[</a:t>
            </a:r>
            <a:r>
              <a:rPr lang="en-US" sz="2400" b="1" i="1" dirty="0" err="1">
                <a:latin typeface="Arial (Body)"/>
              </a:rPr>
              <a:t>Các_câu_lệnh_thực</a:t>
            </a:r>
            <a:r>
              <a:rPr lang="en-US" sz="2400" b="1" i="1" dirty="0">
                <a:latin typeface="Arial (Body)"/>
              </a:rPr>
              <a:t> </a:t>
            </a:r>
            <a:r>
              <a:rPr lang="en-US" sz="2400" b="1" i="1" dirty="0" err="1">
                <a:latin typeface="Arial (Body)"/>
              </a:rPr>
              <a:t>hiện</a:t>
            </a:r>
            <a:r>
              <a:rPr lang="en-US" sz="2400" b="1" dirty="0">
                <a:latin typeface="Arial (Body)"/>
              </a:rPr>
              <a:t>]</a:t>
            </a:r>
            <a:br>
              <a:rPr lang="en-US" sz="2400" b="1" dirty="0">
                <a:latin typeface="Arial (Body)"/>
              </a:rPr>
            </a:br>
            <a:r>
              <a:rPr lang="en-US" sz="2400" b="1" dirty="0">
                <a:latin typeface="Arial (Body)"/>
              </a:rPr>
              <a:t>[</a:t>
            </a:r>
            <a:r>
              <a:rPr lang="en-US" sz="2400" b="1" i="1" dirty="0" err="1">
                <a:latin typeface="Arial (Body)"/>
              </a:rPr>
              <a:t>TenHam</a:t>
            </a:r>
            <a:r>
              <a:rPr lang="en-US" sz="2400" b="1" i="1" dirty="0">
                <a:latin typeface="Arial (Body)"/>
              </a:rPr>
              <a:t> </a:t>
            </a:r>
            <a:r>
              <a:rPr lang="en-US" sz="2400" b="1" dirty="0">
                <a:latin typeface="Arial (Body)"/>
              </a:rPr>
              <a:t>= ...]</a:t>
            </a:r>
            <a:br>
              <a:rPr lang="en-US" sz="2400" b="1" dirty="0">
                <a:latin typeface="Arial (Body)"/>
              </a:rPr>
            </a:br>
            <a:r>
              <a:rPr lang="en-US" sz="2400" b="1" dirty="0">
                <a:latin typeface="Arial (Body)"/>
              </a:rPr>
              <a:t>END FUNCTION [</a:t>
            </a:r>
            <a:r>
              <a:rPr lang="en-US" sz="2400" b="1" i="1" dirty="0" err="1">
                <a:latin typeface="Arial (Body)"/>
              </a:rPr>
              <a:t>TenHam</a:t>
            </a:r>
            <a:r>
              <a:rPr lang="en-US" sz="2400" b="1" dirty="0">
                <a:latin typeface="Arial (Body)"/>
              </a:rPr>
              <a:t>]</a:t>
            </a:r>
          </a:p>
          <a:p>
            <a:pPr marL="12700">
              <a:lnSpc>
                <a:spcPct val="100000"/>
              </a:lnSpc>
            </a:pPr>
            <a:br>
              <a:rPr lang="en-US" sz="2400" b="1" dirty="0">
                <a:latin typeface="Arial (Body)"/>
              </a:rPr>
            </a:br>
            <a:r>
              <a:rPr sz="2200" b="1" spc="-5" dirty="0" err="1">
                <a:latin typeface="Arial (Body)"/>
                <a:cs typeface="Arial"/>
              </a:rPr>
              <a:t>Ví</a:t>
            </a:r>
            <a:r>
              <a:rPr sz="2200" b="1" dirty="0">
                <a:latin typeface="Arial (Body)"/>
                <a:cs typeface="Arial"/>
              </a:rPr>
              <a:t> </a:t>
            </a:r>
            <a:r>
              <a:rPr sz="2200" b="1" dirty="0" err="1">
                <a:latin typeface="Arial (Body)"/>
                <a:cs typeface="Arial"/>
              </a:rPr>
              <a:t>dụ</a:t>
            </a:r>
            <a:r>
              <a:rPr sz="2200" b="1" dirty="0">
                <a:latin typeface="Arial (Body)"/>
                <a:cs typeface="Arial"/>
              </a:rPr>
              <a:t>:</a:t>
            </a:r>
            <a:r>
              <a:rPr sz="2200" dirty="0">
                <a:latin typeface="Arial (Body)"/>
                <a:cs typeface="Times New Roman"/>
              </a:rPr>
              <a:t>		</a:t>
            </a:r>
            <a:r>
              <a:rPr sz="2200" b="1" spc="-20" dirty="0">
                <a:solidFill>
                  <a:srgbClr val="001E60"/>
                </a:solidFill>
                <a:latin typeface="Arial (Body)"/>
                <a:cs typeface="Arial"/>
              </a:rPr>
              <a:t>REAL, </a:t>
            </a:r>
            <a:r>
              <a:rPr sz="2200" b="1" spc="-5" dirty="0">
                <a:solidFill>
                  <a:srgbClr val="001E60"/>
                </a:solidFill>
                <a:latin typeface="Arial (Body)"/>
                <a:cs typeface="Arial"/>
              </a:rPr>
              <a:t>FUNCTION </a:t>
            </a:r>
            <a:r>
              <a:rPr sz="2200" b="1" spc="-5" dirty="0">
                <a:latin typeface="Arial (Body)"/>
                <a:cs typeface="Arial"/>
              </a:rPr>
              <a:t>F(</a:t>
            </a:r>
            <a:r>
              <a:rPr sz="2200" b="1" spc="-5" dirty="0" err="1">
                <a:latin typeface="Arial (Body)"/>
                <a:cs typeface="Arial"/>
              </a:rPr>
              <a:t>x,y</a:t>
            </a:r>
            <a:r>
              <a:rPr sz="2200" b="1" spc="-5" dirty="0">
                <a:latin typeface="Arial (Body)"/>
                <a:cs typeface="Arial"/>
              </a:rPr>
              <a:t>)  </a:t>
            </a:r>
            <a:r>
              <a:rPr sz="2200" b="1" spc="-20" dirty="0">
                <a:solidFill>
                  <a:srgbClr val="001E60"/>
                </a:solidFill>
                <a:latin typeface="Arial (Body)"/>
                <a:cs typeface="Arial"/>
              </a:rPr>
              <a:t>REAL, </a:t>
            </a:r>
            <a:r>
              <a:rPr sz="2200" b="1" spc="-10" dirty="0">
                <a:solidFill>
                  <a:srgbClr val="001E60"/>
                </a:solidFill>
                <a:latin typeface="Arial (Body)"/>
                <a:cs typeface="Arial"/>
              </a:rPr>
              <a:t>INTENT(IN</a:t>
            </a:r>
            <a:r>
              <a:rPr sz="2200" b="1" spc="-10" dirty="0">
                <a:latin typeface="Arial (Body)"/>
                <a:cs typeface="Arial"/>
              </a:rPr>
              <a:t>) </a:t>
            </a:r>
            <a:r>
              <a:rPr sz="2200" b="1" spc="5" dirty="0">
                <a:latin typeface="Arial (Body)"/>
                <a:cs typeface="Arial"/>
              </a:rPr>
              <a:t>::</a:t>
            </a:r>
            <a:r>
              <a:rPr sz="2200" b="1" spc="80" dirty="0">
                <a:latin typeface="Arial (Body)"/>
                <a:cs typeface="Arial"/>
              </a:rPr>
              <a:t> </a:t>
            </a:r>
            <a:r>
              <a:rPr sz="2200" b="1" spc="5" dirty="0" err="1">
                <a:latin typeface="Arial (Body)"/>
                <a:cs typeface="Arial"/>
              </a:rPr>
              <a:t>x,y</a:t>
            </a:r>
            <a:endParaRPr sz="2200" dirty="0">
              <a:latin typeface="Arial (Body)"/>
              <a:cs typeface="Arial"/>
            </a:endParaRPr>
          </a:p>
          <a:p>
            <a:pPr marL="2024380">
              <a:lnSpc>
                <a:spcPct val="100000"/>
              </a:lnSpc>
            </a:pPr>
            <a:r>
              <a:rPr sz="2200" b="1" dirty="0">
                <a:latin typeface="Arial (Body)"/>
                <a:cs typeface="Arial"/>
              </a:rPr>
              <a:t>F = </a:t>
            </a:r>
            <a:r>
              <a:rPr sz="2200" b="1" spc="-5" dirty="0">
                <a:latin typeface="Arial (Body)"/>
                <a:cs typeface="Arial"/>
              </a:rPr>
              <a:t>SQRT(x*x </a:t>
            </a:r>
            <a:r>
              <a:rPr sz="2200" b="1" dirty="0">
                <a:latin typeface="Arial (Body)"/>
                <a:cs typeface="Arial"/>
              </a:rPr>
              <a:t>+</a:t>
            </a:r>
            <a:r>
              <a:rPr sz="2200" b="1" spc="-70" dirty="0">
                <a:latin typeface="Arial (Body)"/>
                <a:cs typeface="Arial"/>
              </a:rPr>
              <a:t> </a:t>
            </a:r>
            <a:r>
              <a:rPr sz="2200" b="1" spc="-25" dirty="0">
                <a:latin typeface="Arial (Body)"/>
                <a:cs typeface="Arial"/>
              </a:rPr>
              <a:t>y*y)</a:t>
            </a:r>
            <a:endParaRPr sz="2200" dirty="0">
              <a:latin typeface="Arial (Body)"/>
              <a:cs typeface="Arial"/>
            </a:endParaRPr>
          </a:p>
          <a:p>
            <a:pPr marL="935990">
              <a:lnSpc>
                <a:spcPct val="100000"/>
              </a:lnSpc>
            </a:pPr>
            <a:r>
              <a:rPr sz="2200" b="1" spc="-5" dirty="0">
                <a:solidFill>
                  <a:srgbClr val="001E60"/>
                </a:solidFill>
                <a:latin typeface="Arial (Body)"/>
                <a:cs typeface="Arial"/>
              </a:rPr>
              <a:t>END FUNCTION</a:t>
            </a:r>
            <a:r>
              <a:rPr sz="2200" b="1" spc="25" dirty="0">
                <a:solidFill>
                  <a:srgbClr val="001E60"/>
                </a:solidFill>
                <a:latin typeface="Arial (Body)"/>
                <a:cs typeface="Arial"/>
              </a:rPr>
              <a:t> </a:t>
            </a:r>
            <a:r>
              <a:rPr sz="2200" b="1" dirty="0">
                <a:solidFill>
                  <a:srgbClr val="001E60"/>
                </a:solidFill>
                <a:latin typeface="Arial (Body)"/>
                <a:cs typeface="Arial"/>
              </a:rPr>
              <a:t>F</a:t>
            </a:r>
            <a:endParaRPr sz="2200" dirty="0">
              <a:latin typeface="Arial (Body)"/>
              <a:cs typeface="Arial"/>
            </a:endParaRPr>
          </a:p>
          <a:p>
            <a:pPr marL="935990" marR="6581140">
              <a:lnSpc>
                <a:spcPct val="100000"/>
              </a:lnSpc>
            </a:pPr>
            <a:r>
              <a:rPr sz="2200" b="1" dirty="0">
                <a:solidFill>
                  <a:srgbClr val="00AF4F"/>
                </a:solidFill>
                <a:latin typeface="Arial (Body)"/>
                <a:cs typeface="Arial"/>
              </a:rPr>
              <a:t>******</a:t>
            </a:r>
            <a:r>
              <a:rPr sz="2200" b="1" spc="-20" dirty="0">
                <a:solidFill>
                  <a:srgbClr val="00AF4F"/>
                </a:solidFill>
                <a:latin typeface="Arial (Body)"/>
                <a:cs typeface="Arial"/>
              </a:rPr>
              <a:t>*</a:t>
            </a:r>
            <a:r>
              <a:rPr sz="2200" b="1" dirty="0">
                <a:solidFill>
                  <a:srgbClr val="00AF4F"/>
                </a:solidFill>
                <a:latin typeface="Arial (Body)"/>
                <a:cs typeface="Arial"/>
              </a:rPr>
              <a:t>*</a:t>
            </a:r>
            <a:r>
              <a:rPr sz="2200" b="1" spc="-20" dirty="0">
                <a:solidFill>
                  <a:srgbClr val="00AF4F"/>
                </a:solidFill>
                <a:latin typeface="Arial (Body)"/>
                <a:cs typeface="Arial"/>
              </a:rPr>
              <a:t>*</a:t>
            </a:r>
            <a:r>
              <a:rPr sz="2200" b="1" dirty="0">
                <a:solidFill>
                  <a:srgbClr val="00AF4F"/>
                </a:solidFill>
                <a:latin typeface="Arial (Body)"/>
                <a:cs typeface="Arial"/>
              </a:rPr>
              <a:t>*</a:t>
            </a:r>
            <a:r>
              <a:rPr sz="2200" b="1" spc="-20" dirty="0">
                <a:solidFill>
                  <a:srgbClr val="00AF4F"/>
                </a:solidFill>
                <a:latin typeface="Arial (Body)"/>
                <a:cs typeface="Arial"/>
              </a:rPr>
              <a:t>*</a:t>
            </a:r>
            <a:r>
              <a:rPr sz="2200" b="1" dirty="0">
                <a:solidFill>
                  <a:srgbClr val="00AF4F"/>
                </a:solidFill>
                <a:latin typeface="Arial (Body)"/>
                <a:cs typeface="Arial"/>
              </a:rPr>
              <a:t>*</a:t>
            </a:r>
            <a:r>
              <a:rPr sz="2200" b="1" spc="-20" dirty="0">
                <a:solidFill>
                  <a:srgbClr val="00AF4F"/>
                </a:solidFill>
                <a:latin typeface="Arial (Body)"/>
                <a:cs typeface="Arial"/>
              </a:rPr>
              <a:t>*</a:t>
            </a:r>
            <a:r>
              <a:rPr sz="2200" b="1" dirty="0">
                <a:solidFill>
                  <a:srgbClr val="00AF4F"/>
                </a:solidFill>
                <a:latin typeface="Arial (Body)"/>
                <a:cs typeface="Arial"/>
              </a:rPr>
              <a:t>** </a:t>
            </a:r>
            <a:r>
              <a:rPr sz="2200" dirty="0">
                <a:solidFill>
                  <a:srgbClr val="00AF4F"/>
                </a:solidFill>
                <a:latin typeface="Arial (Body)"/>
                <a:cs typeface="Times New Roman"/>
              </a:rPr>
              <a:t> </a:t>
            </a:r>
            <a:r>
              <a:rPr sz="2200" b="1" dirty="0">
                <a:latin typeface="Arial (Body)"/>
                <a:cs typeface="Arial"/>
              </a:rPr>
              <a:t>r =</a:t>
            </a:r>
            <a:r>
              <a:rPr sz="2200" b="1" spc="-55" dirty="0">
                <a:latin typeface="Arial (Body)"/>
                <a:cs typeface="Arial"/>
              </a:rPr>
              <a:t> </a:t>
            </a:r>
            <a:r>
              <a:rPr sz="2200" b="1" dirty="0">
                <a:latin typeface="Arial (Body)"/>
                <a:cs typeface="Arial"/>
              </a:rPr>
              <a:t>F(2,3)</a:t>
            </a:r>
            <a:endParaRPr sz="2200" dirty="0">
              <a:latin typeface="Arial (Body)"/>
              <a:cs typeface="Arial"/>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0176" y="228600"/>
            <a:ext cx="3896360" cy="764540"/>
          </a:xfrm>
          <a:prstGeom prst="rect">
            <a:avLst/>
          </a:prstGeom>
        </p:spPr>
        <p:txBody>
          <a:bodyPr vert="horz" wrap="square" lIns="0" tIns="12065" rIns="0" bIns="0" rtlCol="0">
            <a:spAutoFit/>
          </a:bodyPr>
          <a:lstStyle/>
          <a:p>
            <a:pPr marL="12700" algn="ctr">
              <a:lnSpc>
                <a:spcPct val="100000"/>
              </a:lnSpc>
              <a:spcBef>
                <a:spcPts val="95"/>
              </a:spcBef>
            </a:pPr>
            <a:r>
              <a:rPr spc="-375"/>
              <a:t>Hàm</a:t>
            </a:r>
            <a:endParaRPr spc="-325"/>
          </a:p>
        </p:txBody>
      </p:sp>
      <p:sp>
        <p:nvSpPr>
          <p:cNvPr id="3" name="object 3"/>
          <p:cNvSpPr txBox="1"/>
          <p:nvPr/>
        </p:nvSpPr>
        <p:spPr>
          <a:xfrm>
            <a:off x="579371" y="1752600"/>
            <a:ext cx="9157970" cy="4253729"/>
          </a:xfrm>
          <a:prstGeom prst="rect">
            <a:avLst/>
          </a:prstGeom>
        </p:spPr>
        <p:txBody>
          <a:bodyPr vert="horz" wrap="square" lIns="0" tIns="97790" rIns="0" bIns="0" rtlCol="0">
            <a:spAutoFit/>
          </a:bodyPr>
          <a:lstStyle/>
          <a:p>
            <a:r>
              <a:rPr lang="en-US" sz="3000" b="1"/>
              <a:t>Trong đó: </a:t>
            </a:r>
            <a:br>
              <a:rPr lang="en-US" sz="2400"/>
            </a:br>
            <a:r>
              <a:rPr lang="en-US" sz="2400" b="1" i="1"/>
              <a:t>KiểuDL </a:t>
            </a:r>
            <a:r>
              <a:rPr lang="en-US" sz="2400"/>
              <a:t>là kiểu dữ liệu mà hàm sẽ trả về. Ta có thể bỏ qua tùy chọn này khi sử dụng tùy chọn </a:t>
            </a:r>
            <a:r>
              <a:rPr lang="en-US" sz="2400" b="1" i="1"/>
              <a:t>RESULT</a:t>
            </a:r>
            <a:r>
              <a:rPr lang="en-US" sz="2400"/>
              <a:t>.</a:t>
            </a:r>
          </a:p>
          <a:p>
            <a:r>
              <a:rPr lang="en-US" sz="2400"/>
              <a:t> </a:t>
            </a:r>
            <a:r>
              <a:rPr lang="en-US" sz="2400" b="1"/>
              <a:t>RECURSIVE </a:t>
            </a:r>
            <a:r>
              <a:rPr lang="en-US" sz="2400"/>
              <a:t>là tùy chọn để chỉ hàm là hàm đệ qui.</a:t>
            </a:r>
            <a:br>
              <a:rPr lang="en-US" sz="2400"/>
            </a:br>
            <a:r>
              <a:rPr lang="en-US" sz="2400" b="1" i="1"/>
              <a:t>TenHam </a:t>
            </a:r>
            <a:r>
              <a:rPr lang="en-US" sz="2400"/>
              <a:t>là tên của hàm, được dùng để gọi tới hàm.</a:t>
            </a:r>
            <a:br>
              <a:rPr lang="en-US" sz="2400"/>
            </a:br>
            <a:r>
              <a:rPr lang="en-US" sz="2400" b="1" i="1"/>
              <a:t>Các_đối_số </a:t>
            </a:r>
            <a:r>
              <a:rPr lang="en-US" sz="2400"/>
              <a:t>là danh sách các đối số hình thức, liệt kê cách nhau bởi dấu phẩy.</a:t>
            </a:r>
            <a:br>
              <a:rPr lang="en-US" sz="2400"/>
            </a:br>
            <a:r>
              <a:rPr lang="en-US" sz="2400" b="1" i="1"/>
              <a:t>TenKetQua </a:t>
            </a:r>
            <a:r>
              <a:rPr lang="en-US" sz="2400"/>
              <a:t>là tên biến chứa kết quả trả về của hàm. Nếu sử dụng tùy chọn này thì câu lệnh </a:t>
            </a:r>
            <a:r>
              <a:rPr lang="en-US" sz="2400" b="1" i="1"/>
              <a:t>TenHam = ... </a:t>
            </a:r>
            <a:r>
              <a:rPr lang="en-US" sz="2400"/>
              <a:t>không được phép xuất hiện.</a:t>
            </a:r>
          </a:p>
          <a:p>
            <a:r>
              <a:rPr lang="en-US" sz="2400"/>
              <a:t>Ngược lại, nếu không sử dụng tùy chọn </a:t>
            </a:r>
            <a:r>
              <a:rPr lang="en-US" sz="2400" b="1"/>
              <a:t>RESULT </a:t>
            </a:r>
            <a:r>
              <a:rPr lang="en-US" sz="2400"/>
              <a:t>thì phải có dòng lệnh </a:t>
            </a:r>
            <a:r>
              <a:rPr lang="en-US" sz="2400" b="1" i="1"/>
              <a:t>TenHam = ... </a:t>
            </a:r>
            <a:r>
              <a:rPr lang="en-US" sz="2400"/>
              <a:t>để trả về kết quả của hàm.</a:t>
            </a:r>
          </a:p>
        </p:txBody>
      </p:sp>
    </p:spTree>
    <p:extLst>
      <p:ext uri="{BB962C8B-B14F-4D97-AF65-F5344CB8AC3E}">
        <p14:creationId xmlns:p14="http://schemas.microsoft.com/office/powerpoint/2010/main" val="2356737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43200" y="228600"/>
            <a:ext cx="4363336" cy="1504899"/>
          </a:xfrm>
          <a:prstGeom prst="rect">
            <a:avLst/>
          </a:prstGeom>
        </p:spPr>
        <p:txBody>
          <a:bodyPr vert="horz" wrap="square" lIns="0" tIns="12065" rIns="0" bIns="0" rtlCol="0">
            <a:spAutoFit/>
          </a:bodyPr>
          <a:lstStyle/>
          <a:p>
            <a:pPr marL="12700" algn="ctr">
              <a:lnSpc>
                <a:spcPct val="100000"/>
              </a:lnSpc>
              <a:spcBef>
                <a:spcPts val="95"/>
              </a:spcBef>
            </a:pPr>
            <a:r>
              <a:rPr lang="en-US" spc="-375" dirty="0" err="1"/>
              <a:t>Thủ</a:t>
            </a:r>
            <a:r>
              <a:rPr lang="en-US" spc="-375" dirty="0"/>
              <a:t> </a:t>
            </a:r>
            <a:r>
              <a:rPr lang="en-US" spc="-375" dirty="0" err="1"/>
              <a:t>Tục</a:t>
            </a:r>
            <a:r>
              <a:rPr lang="en-US" spc="-375" dirty="0"/>
              <a:t> (SUBROUTINE)</a:t>
            </a:r>
            <a:endParaRPr spc="-325" dirty="0"/>
          </a:p>
        </p:txBody>
      </p:sp>
      <p:sp>
        <p:nvSpPr>
          <p:cNvPr id="3" name="object 3"/>
          <p:cNvSpPr txBox="1"/>
          <p:nvPr/>
        </p:nvSpPr>
        <p:spPr>
          <a:xfrm>
            <a:off x="579371" y="1752600"/>
            <a:ext cx="9157970" cy="4161396"/>
          </a:xfrm>
          <a:prstGeom prst="rect">
            <a:avLst/>
          </a:prstGeom>
        </p:spPr>
        <p:txBody>
          <a:bodyPr vert="horz" wrap="square" lIns="0" tIns="97790" rIns="0" bIns="0" rtlCol="0">
            <a:spAutoFit/>
          </a:bodyPr>
          <a:lstStyle/>
          <a:p>
            <a:r>
              <a:rPr lang="en-US" sz="2400" b="1" dirty="0"/>
              <a:t>-</a:t>
            </a:r>
            <a:r>
              <a:rPr lang="vi-VN" sz="2400" b="1" dirty="0"/>
              <a:t>Về cơ bản cú pháp khai báo thủ tục giống với khai báo hàm. Chỉ có một số khác biệt sau:</a:t>
            </a:r>
            <a:endParaRPr lang="en-US" sz="2400" b="1" dirty="0"/>
          </a:p>
          <a:p>
            <a:r>
              <a:rPr lang="vi-VN" sz="2400" b="1" dirty="0"/>
              <a:t> − Không có giá trị nào được liên kết với tên thủ tục</a:t>
            </a:r>
            <a:endParaRPr lang="en-US" sz="2400" b="1" dirty="0"/>
          </a:p>
          <a:p>
            <a:r>
              <a:rPr lang="vi-VN" sz="2400" b="1" dirty="0"/>
              <a:t> − Để gọi tới thủ tục phải dùng từ khóa CALL</a:t>
            </a:r>
            <a:r>
              <a:rPr lang="vi-VN" sz="2400" b="1" dirty="0">
                <a:solidFill>
                  <a:srgbClr val="FF0000"/>
                </a:solidFill>
              </a:rPr>
              <a:t> </a:t>
            </a:r>
            <a:endParaRPr lang="en-US" sz="2400" b="1" dirty="0">
              <a:solidFill>
                <a:srgbClr val="FF0000"/>
              </a:solidFill>
            </a:endParaRPr>
          </a:p>
          <a:p>
            <a:r>
              <a:rPr lang="en-US" sz="2400" b="1" dirty="0" err="1">
                <a:solidFill>
                  <a:srgbClr val="FF0000"/>
                </a:solidFill>
              </a:rPr>
              <a:t>Khai</a:t>
            </a:r>
            <a:r>
              <a:rPr lang="en-US" sz="2400" b="1" dirty="0">
                <a:solidFill>
                  <a:srgbClr val="FF0000"/>
                </a:solidFill>
              </a:rPr>
              <a:t> </a:t>
            </a:r>
            <a:r>
              <a:rPr lang="en-US" sz="2400" b="1" dirty="0" err="1">
                <a:solidFill>
                  <a:srgbClr val="FF0000"/>
                </a:solidFill>
              </a:rPr>
              <a:t>Báo</a:t>
            </a:r>
            <a:endParaRPr lang="en-US" sz="2400" b="1" dirty="0">
              <a:solidFill>
                <a:srgbClr val="FF0000"/>
              </a:solidFill>
            </a:endParaRPr>
          </a:p>
          <a:p>
            <a:r>
              <a:rPr lang="en-US" sz="2400" b="1" dirty="0"/>
              <a:t>SUBROUTINE </a:t>
            </a:r>
            <a:r>
              <a:rPr lang="en-US" sz="2400" b="1" dirty="0" err="1"/>
              <a:t>TenThuTuc</a:t>
            </a:r>
            <a:r>
              <a:rPr lang="en-US" sz="2400" b="1" dirty="0"/>
              <a:t> [( </a:t>
            </a:r>
            <a:r>
              <a:rPr lang="en-US" sz="2400" b="1" dirty="0" err="1"/>
              <a:t>Các_đối_số</a:t>
            </a:r>
            <a:r>
              <a:rPr lang="en-US" sz="2400" b="1" dirty="0"/>
              <a:t> )]   </a:t>
            </a:r>
          </a:p>
          <a:p>
            <a:r>
              <a:rPr lang="en-US" sz="2400" b="1" dirty="0"/>
              <a:t>  [</a:t>
            </a:r>
            <a:r>
              <a:rPr lang="en-US" sz="2400" b="1" dirty="0" err="1"/>
              <a:t>Các_câu_lệnh_khai_báo</a:t>
            </a:r>
            <a:r>
              <a:rPr lang="en-US" sz="2400" b="1" dirty="0"/>
              <a:t>]    </a:t>
            </a:r>
          </a:p>
          <a:p>
            <a:r>
              <a:rPr lang="en-US" sz="2400" b="1" dirty="0"/>
              <a:t>  [</a:t>
            </a:r>
            <a:r>
              <a:rPr lang="en-US" sz="2400" b="1" dirty="0" err="1"/>
              <a:t>Các_câu_lệnh_thực_hiện</a:t>
            </a:r>
            <a:r>
              <a:rPr lang="en-US" sz="2400" b="1" dirty="0"/>
              <a:t>] </a:t>
            </a:r>
          </a:p>
          <a:p>
            <a:r>
              <a:rPr lang="en-US" sz="2400" b="1" dirty="0"/>
              <a:t>END SUBROUTINE [</a:t>
            </a:r>
            <a:r>
              <a:rPr lang="en-US" sz="2400" b="1" dirty="0" err="1"/>
              <a:t>TenThuTuc</a:t>
            </a:r>
            <a:r>
              <a:rPr lang="en-US" sz="2400" b="1" dirty="0"/>
              <a:t>] </a:t>
            </a:r>
          </a:p>
          <a:p>
            <a:r>
              <a:rPr lang="en-US" sz="2400" b="1" dirty="0" err="1">
                <a:solidFill>
                  <a:srgbClr val="FF0000"/>
                </a:solidFill>
              </a:rPr>
              <a:t>Gọi</a:t>
            </a:r>
            <a:r>
              <a:rPr lang="en-US" sz="2400" b="1" dirty="0">
                <a:solidFill>
                  <a:srgbClr val="FF0000"/>
                </a:solidFill>
              </a:rPr>
              <a:t> </a:t>
            </a:r>
            <a:r>
              <a:rPr lang="en-US" sz="2400" b="1" dirty="0" err="1">
                <a:solidFill>
                  <a:srgbClr val="FF0000"/>
                </a:solidFill>
              </a:rPr>
              <a:t>thủ</a:t>
            </a:r>
            <a:r>
              <a:rPr lang="en-US" sz="2400" b="1" dirty="0">
                <a:solidFill>
                  <a:srgbClr val="FF0000"/>
                </a:solidFill>
              </a:rPr>
              <a:t> </a:t>
            </a:r>
            <a:r>
              <a:rPr lang="en-US" sz="2400" b="1" dirty="0" err="1">
                <a:solidFill>
                  <a:srgbClr val="FF0000"/>
                </a:solidFill>
              </a:rPr>
              <a:t>tục</a:t>
            </a:r>
            <a:endParaRPr lang="en-US" sz="2400" b="1" dirty="0">
              <a:solidFill>
                <a:srgbClr val="FF0000"/>
              </a:solidFill>
            </a:endParaRPr>
          </a:p>
          <a:p>
            <a:r>
              <a:rPr lang="en-US" sz="2400" b="1" dirty="0">
                <a:solidFill>
                  <a:srgbClr val="FF0000"/>
                </a:solidFill>
              </a:rPr>
              <a:t>	</a:t>
            </a:r>
            <a:r>
              <a:rPr lang="en-US" sz="2400" b="1" dirty="0"/>
              <a:t>CALL </a:t>
            </a:r>
            <a:r>
              <a:rPr lang="en-US" sz="2400" b="1" dirty="0" err="1"/>
              <a:t>TenThuTuc</a:t>
            </a:r>
            <a:r>
              <a:rPr lang="en-US" sz="2400" b="1" dirty="0"/>
              <a:t>[(</a:t>
            </a:r>
            <a:r>
              <a:rPr lang="en-US" sz="2400" b="1" dirty="0" err="1"/>
              <a:t>các_đối_số</a:t>
            </a:r>
            <a:r>
              <a:rPr lang="en-US" sz="2400" b="1" dirty="0"/>
              <a:t>)]</a:t>
            </a:r>
            <a:endParaRPr lang="en-US" sz="2400" dirty="0"/>
          </a:p>
        </p:txBody>
      </p:sp>
    </p:spTree>
    <p:extLst>
      <p:ext uri="{BB962C8B-B14F-4D97-AF65-F5344CB8AC3E}">
        <p14:creationId xmlns:p14="http://schemas.microsoft.com/office/powerpoint/2010/main" val="54470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2615" y="3026401"/>
            <a:ext cx="4012011" cy="1505540"/>
          </a:xfrm>
          <a:prstGeom prst="rect">
            <a:avLst/>
          </a:prstGeom>
        </p:spPr>
        <p:txBody>
          <a:bodyPr vert="horz" wrap="square" lIns="0" tIns="12700" rIns="0" bIns="0" rtlCol="0">
            <a:spAutoFit/>
          </a:bodyPr>
          <a:lstStyle/>
          <a:p>
            <a:pPr marL="12700">
              <a:lnSpc>
                <a:spcPct val="100000"/>
              </a:lnSpc>
              <a:spcBef>
                <a:spcPts val="100"/>
              </a:spcBef>
            </a:pPr>
            <a:r>
              <a:rPr i="1" spc="-5" dirty="0">
                <a:solidFill>
                  <a:srgbClr val="650065"/>
                </a:solidFill>
                <a:latin typeface="Arial"/>
                <a:cs typeface="Arial"/>
              </a:rPr>
              <a:t>for your</a:t>
            </a:r>
            <a:r>
              <a:rPr i="1" spc="-40" dirty="0">
                <a:solidFill>
                  <a:srgbClr val="650065"/>
                </a:solidFill>
                <a:latin typeface="Arial"/>
                <a:cs typeface="Arial"/>
              </a:rPr>
              <a:t> </a:t>
            </a:r>
            <a:r>
              <a:rPr i="1" spc="-5" dirty="0">
                <a:solidFill>
                  <a:srgbClr val="650065"/>
                </a:solidFill>
                <a:latin typeface="Arial"/>
                <a:cs typeface="Arial"/>
              </a:rPr>
              <a:t>attention!!!</a:t>
            </a:r>
          </a:p>
        </p:txBody>
      </p:sp>
      <p:sp>
        <p:nvSpPr>
          <p:cNvPr id="3" name="object 3"/>
          <p:cNvSpPr/>
          <p:nvPr/>
        </p:nvSpPr>
        <p:spPr>
          <a:xfrm>
            <a:off x="728107" y="358967"/>
            <a:ext cx="8601005" cy="705394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8107" y="3885938"/>
            <a:ext cx="8601005" cy="352697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761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3285" y="410173"/>
            <a:ext cx="2208189" cy="1367041"/>
          </a:xfrm>
          <a:prstGeom prst="rect">
            <a:avLst/>
          </a:prstGeom>
        </p:spPr>
        <p:txBody>
          <a:bodyPr vert="horz" wrap="square" lIns="0" tIns="12700" rIns="0" bIns="0" rtlCol="0">
            <a:spAutoFit/>
          </a:bodyPr>
          <a:lstStyle/>
          <a:p>
            <a:pPr marL="12700">
              <a:lnSpc>
                <a:spcPct val="100000"/>
              </a:lnSpc>
              <a:spcBef>
                <a:spcPts val="100"/>
              </a:spcBef>
            </a:pPr>
            <a:r>
              <a:rPr sz="4400" spc="-315"/>
              <a:t>Giới</a:t>
            </a:r>
            <a:r>
              <a:rPr sz="4400" spc="-320"/>
              <a:t> </a:t>
            </a:r>
            <a:r>
              <a:rPr sz="4400" spc="-195"/>
              <a:t>thiệu</a:t>
            </a:r>
            <a:endParaRPr sz="4400"/>
          </a:p>
        </p:txBody>
      </p:sp>
      <p:sp>
        <p:nvSpPr>
          <p:cNvPr id="3" name="object 3"/>
          <p:cNvSpPr/>
          <p:nvPr/>
        </p:nvSpPr>
        <p:spPr>
          <a:xfrm>
            <a:off x="0" y="43432"/>
            <a:ext cx="9936792" cy="7728968"/>
          </a:xfrm>
          <a:prstGeom prst="rect">
            <a:avLst/>
          </a:prstGeom>
          <a:blipFill>
            <a:blip r:embed="rId2" cstate="print"/>
            <a:stretch>
              <a:fillRect/>
            </a:stretch>
          </a:blipFill>
        </p:spPr>
        <p:txBody>
          <a:bodyPr wrap="square" lIns="0" tIns="0" rIns="0" bIns="0" rtlCol="0"/>
          <a:lstStyle/>
          <a:p>
            <a:pPr algn="ctr"/>
            <a:r>
              <a:rPr lang="en-US" sz="4000" err="1">
                <a:solidFill>
                  <a:schemeClr val="tx1">
                    <a:lumMod val="95000"/>
                    <a:lumOff val="5000"/>
                  </a:schemeClr>
                </a:solidFill>
              </a:rPr>
              <a:t>Biểu</a:t>
            </a:r>
            <a:r>
              <a:rPr lang="en-US" sz="4000">
                <a:solidFill>
                  <a:schemeClr val="tx1">
                    <a:lumMod val="95000"/>
                    <a:lumOff val="5000"/>
                  </a:schemeClr>
                </a:solidFill>
              </a:rPr>
              <a:t> </a:t>
            </a:r>
            <a:r>
              <a:rPr lang="en-US" sz="4000" err="1">
                <a:solidFill>
                  <a:schemeClr val="tx1">
                    <a:lumMod val="95000"/>
                    <a:lumOff val="5000"/>
                  </a:schemeClr>
                </a:solidFill>
              </a:rPr>
              <a:t>đô</a:t>
            </a:r>
            <a:r>
              <a:rPr lang="en-US" sz="4000">
                <a:solidFill>
                  <a:schemeClr val="tx1">
                    <a:lumMod val="95000"/>
                    <a:lumOff val="5000"/>
                  </a:schemeClr>
                </a:solidFill>
              </a:rPr>
              <a:t>̀ </a:t>
            </a:r>
            <a:r>
              <a:rPr lang="en-US" sz="4000" err="1">
                <a:solidFill>
                  <a:schemeClr val="tx1">
                    <a:lumMod val="95000"/>
                    <a:lumOff val="5000"/>
                  </a:schemeClr>
                </a:solidFill>
              </a:rPr>
              <a:t>sư</a:t>
            </a:r>
            <a:r>
              <a:rPr lang="en-US" sz="4000">
                <a:solidFill>
                  <a:schemeClr val="tx1">
                    <a:lumMod val="95000"/>
                    <a:lumOff val="5000"/>
                  </a:schemeClr>
                </a:solidFill>
              </a:rPr>
              <a:t>̣ </a:t>
            </a:r>
            <a:r>
              <a:rPr lang="en-US" sz="4000" err="1">
                <a:solidFill>
                  <a:schemeClr val="tx1">
                    <a:lumMod val="95000"/>
                    <a:lumOff val="5000"/>
                  </a:schemeClr>
                </a:solidFill>
              </a:rPr>
              <a:t>phát</a:t>
            </a:r>
            <a:r>
              <a:rPr lang="en-US" sz="4000">
                <a:solidFill>
                  <a:schemeClr val="tx1">
                    <a:lumMod val="95000"/>
                    <a:lumOff val="5000"/>
                  </a:schemeClr>
                </a:solidFill>
              </a:rPr>
              <a:t> </a:t>
            </a:r>
            <a:r>
              <a:rPr lang="en-US" sz="4000" err="1">
                <a:solidFill>
                  <a:schemeClr val="tx1">
                    <a:lumMod val="95000"/>
                    <a:lumOff val="5000"/>
                  </a:schemeClr>
                </a:solidFill>
              </a:rPr>
              <a:t>triển</a:t>
            </a:r>
            <a:r>
              <a:rPr lang="en-US" sz="4000">
                <a:solidFill>
                  <a:schemeClr val="tx1">
                    <a:lumMod val="95000"/>
                    <a:lumOff val="5000"/>
                  </a:schemeClr>
                </a:solidFill>
              </a:rPr>
              <a:t> </a:t>
            </a:r>
            <a:r>
              <a:rPr lang="en-US" sz="4000" err="1">
                <a:solidFill>
                  <a:schemeClr val="tx1">
                    <a:lumMod val="95000"/>
                    <a:lumOff val="5000"/>
                  </a:schemeClr>
                </a:solidFill>
              </a:rPr>
              <a:t>của</a:t>
            </a:r>
            <a:r>
              <a:rPr lang="en-US" sz="4000">
                <a:solidFill>
                  <a:schemeClr val="tx1">
                    <a:lumMod val="95000"/>
                    <a:lumOff val="5000"/>
                  </a:schemeClr>
                </a:solidFill>
              </a:rPr>
              <a:t> FORTRAN</a:t>
            </a:r>
            <a:endParaRPr sz="4000">
              <a:solidFill>
                <a:schemeClr val="tx1">
                  <a:lumMod val="95000"/>
                  <a:lumOff val="5000"/>
                </a:schemeClr>
              </a:solidFill>
            </a:endParaRPr>
          </a:p>
        </p:txBody>
      </p:sp>
      <p:sp>
        <p:nvSpPr>
          <p:cNvPr id="5" name="object 5"/>
          <p:cNvSpPr txBox="1"/>
          <p:nvPr/>
        </p:nvSpPr>
        <p:spPr>
          <a:xfrm>
            <a:off x="2646898" y="2947487"/>
            <a:ext cx="1747400" cy="869469"/>
          </a:xfrm>
          <a:prstGeom prst="rect">
            <a:avLst/>
          </a:prstGeom>
        </p:spPr>
        <p:txBody>
          <a:bodyPr vert="horz" wrap="square" lIns="0" tIns="12700" rIns="0" bIns="0" rtlCol="0">
            <a:spAutoFit/>
          </a:bodyPr>
          <a:lstStyle/>
          <a:p>
            <a:pPr marL="12700">
              <a:lnSpc>
                <a:spcPct val="100000"/>
              </a:lnSpc>
              <a:spcBef>
                <a:spcPts val="100"/>
              </a:spcBef>
            </a:pPr>
            <a:r>
              <a:rPr lang="en-US" sz="1800" b="1" spc="-155">
                <a:solidFill>
                  <a:srgbClr val="FF0000"/>
                </a:solidFill>
                <a:latin typeface="Trebuchet MS"/>
                <a:cs typeface="Trebuchet MS"/>
              </a:rPr>
              <a:t>                    </a:t>
            </a:r>
            <a:r>
              <a:rPr sz="1800" b="1" spc="-155">
                <a:solidFill>
                  <a:srgbClr val="FF0000"/>
                </a:solidFill>
                <a:latin typeface="Trebuchet MS"/>
                <a:cs typeface="Trebuchet MS"/>
              </a:rPr>
              <a:t>1977</a:t>
            </a:r>
            <a:endParaRPr lang="en-US" sz="1800" b="1" spc="-155">
              <a:solidFill>
                <a:srgbClr val="FF0000"/>
              </a:solidFill>
              <a:latin typeface="Trebuchet MS"/>
              <a:cs typeface="Trebuchet MS"/>
            </a:endParaRPr>
          </a:p>
          <a:p>
            <a:pPr marL="12700">
              <a:lnSpc>
                <a:spcPct val="100000"/>
              </a:lnSpc>
              <a:spcBef>
                <a:spcPts val="100"/>
              </a:spcBef>
            </a:pPr>
            <a:endParaRPr lang="en-US" sz="1800" b="1" spc="-155">
              <a:solidFill>
                <a:srgbClr val="FF0000"/>
              </a:solidFill>
              <a:latin typeface="Trebuchet MS"/>
              <a:cs typeface="Trebuchet MS"/>
            </a:endParaRPr>
          </a:p>
          <a:p>
            <a:pPr marL="12700">
              <a:lnSpc>
                <a:spcPct val="100000"/>
              </a:lnSpc>
              <a:spcBef>
                <a:spcPts val="100"/>
              </a:spcBef>
            </a:pPr>
            <a:r>
              <a:rPr lang="en-US" b="1" spc="-155">
                <a:solidFill>
                  <a:srgbClr val="FF0000"/>
                </a:solidFill>
                <a:latin typeface="Trebuchet MS"/>
                <a:cs typeface="Trebuchet MS"/>
              </a:rPr>
              <a:t>1966</a:t>
            </a:r>
            <a:endParaRPr sz="1800">
              <a:latin typeface="Trebuchet MS"/>
              <a:cs typeface="Trebuchet MS"/>
            </a:endParaRPr>
          </a:p>
        </p:txBody>
      </p:sp>
      <p:sp>
        <p:nvSpPr>
          <p:cNvPr id="6" name="object 6"/>
          <p:cNvSpPr txBox="1"/>
          <p:nvPr/>
        </p:nvSpPr>
        <p:spPr>
          <a:xfrm>
            <a:off x="4612899" y="2491398"/>
            <a:ext cx="712924" cy="289823"/>
          </a:xfrm>
          <a:prstGeom prst="rect">
            <a:avLst/>
          </a:prstGeom>
        </p:spPr>
        <p:txBody>
          <a:bodyPr vert="horz" wrap="square" lIns="0" tIns="12700" rIns="0" bIns="0" rtlCol="0">
            <a:spAutoFit/>
          </a:bodyPr>
          <a:lstStyle/>
          <a:p>
            <a:pPr marL="12700">
              <a:lnSpc>
                <a:spcPct val="100000"/>
              </a:lnSpc>
              <a:spcBef>
                <a:spcPts val="100"/>
              </a:spcBef>
            </a:pPr>
            <a:r>
              <a:rPr sz="1800" b="1" spc="-155">
                <a:solidFill>
                  <a:srgbClr val="FF0000"/>
                </a:solidFill>
                <a:latin typeface="Trebuchet MS"/>
                <a:cs typeface="Trebuchet MS"/>
              </a:rPr>
              <a:t>1990</a:t>
            </a:r>
            <a:endParaRPr sz="1800">
              <a:latin typeface="Trebuchet MS"/>
              <a:cs typeface="Trebuchet MS"/>
            </a:endParaRPr>
          </a:p>
        </p:txBody>
      </p:sp>
      <p:sp>
        <p:nvSpPr>
          <p:cNvPr id="7" name="object 7"/>
          <p:cNvSpPr txBox="1"/>
          <p:nvPr/>
        </p:nvSpPr>
        <p:spPr>
          <a:xfrm>
            <a:off x="5714365" y="1524000"/>
            <a:ext cx="1946074" cy="623248"/>
          </a:xfrm>
          <a:prstGeom prst="rect">
            <a:avLst/>
          </a:prstGeom>
        </p:spPr>
        <p:txBody>
          <a:bodyPr vert="horz" wrap="square" lIns="0" tIns="43180" rIns="0" bIns="0" rtlCol="0">
            <a:spAutoFit/>
          </a:bodyPr>
          <a:lstStyle/>
          <a:p>
            <a:pPr marR="5080" algn="r">
              <a:lnSpc>
                <a:spcPct val="100000"/>
              </a:lnSpc>
              <a:spcBef>
                <a:spcPts val="340"/>
              </a:spcBef>
            </a:pPr>
            <a:r>
              <a:rPr sz="1800" b="1" spc="-155">
                <a:solidFill>
                  <a:srgbClr val="FF0000"/>
                </a:solidFill>
                <a:latin typeface="Trebuchet MS"/>
                <a:cs typeface="Trebuchet MS"/>
              </a:rPr>
              <a:t>2003</a:t>
            </a:r>
            <a:endParaRPr sz="1800">
              <a:latin typeface="Trebuchet MS"/>
              <a:cs typeface="Trebuchet MS"/>
            </a:endParaRPr>
          </a:p>
          <a:p>
            <a:pPr marL="12700">
              <a:lnSpc>
                <a:spcPct val="100000"/>
              </a:lnSpc>
              <a:spcBef>
                <a:spcPts val="240"/>
              </a:spcBef>
            </a:pPr>
            <a:r>
              <a:rPr sz="1800" b="1" spc="-155">
                <a:solidFill>
                  <a:srgbClr val="FF0000"/>
                </a:solidFill>
                <a:latin typeface="Trebuchet MS"/>
                <a:cs typeface="Trebuchet MS"/>
              </a:rPr>
              <a:t>1995</a:t>
            </a:r>
            <a:endParaRPr sz="1800">
              <a:latin typeface="Trebuchet MS"/>
              <a:cs typeface="Trebuchet MS"/>
            </a:endParaRPr>
          </a:p>
        </p:txBody>
      </p:sp>
      <p:sp>
        <p:nvSpPr>
          <p:cNvPr id="8" name="object 8"/>
          <p:cNvSpPr txBox="1"/>
          <p:nvPr/>
        </p:nvSpPr>
        <p:spPr>
          <a:xfrm>
            <a:off x="6401410" y="2923174"/>
            <a:ext cx="2518057" cy="869469"/>
          </a:xfrm>
          <a:prstGeom prst="rect">
            <a:avLst/>
          </a:prstGeom>
        </p:spPr>
        <p:txBody>
          <a:bodyPr vert="horz" wrap="square" lIns="0" tIns="12700" rIns="0" bIns="0" rtlCol="0">
            <a:spAutoFit/>
          </a:bodyPr>
          <a:lstStyle/>
          <a:p>
            <a:pPr marL="12700">
              <a:lnSpc>
                <a:spcPct val="100000"/>
              </a:lnSpc>
              <a:spcBef>
                <a:spcPts val="100"/>
              </a:spcBef>
            </a:pPr>
            <a:r>
              <a:rPr lang="en-US" sz="1800" b="1" spc="-55">
                <a:solidFill>
                  <a:srgbClr val="00B04F"/>
                </a:solidFill>
                <a:latin typeface="Trebuchet MS"/>
                <a:cs typeface="Trebuchet MS"/>
              </a:rPr>
              <a:t>                   </a:t>
            </a:r>
            <a:r>
              <a:rPr sz="1800" b="1" spc="-55">
                <a:solidFill>
                  <a:srgbClr val="00B04F"/>
                </a:solidFill>
                <a:latin typeface="Trebuchet MS"/>
                <a:cs typeface="Trebuchet MS"/>
              </a:rPr>
              <a:t>Fortran</a:t>
            </a:r>
            <a:r>
              <a:rPr sz="1800" b="1" spc="-165">
                <a:solidFill>
                  <a:srgbClr val="00B04F"/>
                </a:solidFill>
                <a:latin typeface="Trebuchet MS"/>
                <a:cs typeface="Trebuchet MS"/>
              </a:rPr>
              <a:t> </a:t>
            </a:r>
            <a:r>
              <a:rPr sz="1800" b="1" spc="-155">
                <a:solidFill>
                  <a:srgbClr val="00B04F"/>
                </a:solidFill>
                <a:latin typeface="Trebuchet MS"/>
                <a:cs typeface="Trebuchet MS"/>
              </a:rPr>
              <a:t>2003</a:t>
            </a:r>
            <a:endParaRPr lang="en-US" sz="1800" b="1" spc="-155">
              <a:solidFill>
                <a:srgbClr val="00B04F"/>
              </a:solidFill>
              <a:latin typeface="Trebuchet MS"/>
              <a:cs typeface="Trebuchet MS"/>
            </a:endParaRPr>
          </a:p>
          <a:p>
            <a:pPr marL="12700">
              <a:spcBef>
                <a:spcPts val="100"/>
              </a:spcBef>
            </a:pPr>
            <a:r>
              <a:rPr lang="en-US" b="1" spc="-55">
                <a:solidFill>
                  <a:srgbClr val="00B04F"/>
                </a:solidFill>
                <a:latin typeface="Trebuchet MS"/>
                <a:cs typeface="Trebuchet MS"/>
              </a:rPr>
              <a:t>Fortran</a:t>
            </a:r>
            <a:r>
              <a:rPr lang="en-US" b="1" spc="-165">
                <a:solidFill>
                  <a:srgbClr val="00B04F"/>
                </a:solidFill>
                <a:latin typeface="Trebuchet MS"/>
                <a:cs typeface="Trebuchet MS"/>
              </a:rPr>
              <a:t> </a:t>
            </a:r>
            <a:r>
              <a:rPr lang="en-US" b="1" spc="-155">
                <a:solidFill>
                  <a:srgbClr val="00B04F"/>
                </a:solidFill>
                <a:latin typeface="Trebuchet MS"/>
                <a:cs typeface="Trebuchet MS"/>
              </a:rPr>
              <a:t>95</a:t>
            </a:r>
            <a:endParaRPr lang="en-US">
              <a:latin typeface="Trebuchet MS"/>
              <a:cs typeface="Trebuchet MS"/>
            </a:endParaRPr>
          </a:p>
          <a:p>
            <a:pPr marL="12700">
              <a:lnSpc>
                <a:spcPct val="100000"/>
              </a:lnSpc>
              <a:spcBef>
                <a:spcPts val="100"/>
              </a:spcBef>
            </a:pPr>
            <a:endParaRPr sz="1800">
              <a:latin typeface="Trebuchet MS"/>
              <a:cs typeface="Trebuchet MS"/>
            </a:endParaRPr>
          </a:p>
        </p:txBody>
      </p:sp>
      <p:sp>
        <p:nvSpPr>
          <p:cNvPr id="9" name="object 9"/>
          <p:cNvSpPr txBox="1"/>
          <p:nvPr/>
        </p:nvSpPr>
        <p:spPr>
          <a:xfrm>
            <a:off x="1461585" y="5973380"/>
            <a:ext cx="976816" cy="566822"/>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006FC0"/>
                </a:solidFill>
                <a:latin typeface="Arial"/>
                <a:cs typeface="Arial"/>
              </a:rPr>
              <a:t>Fortran</a:t>
            </a:r>
            <a:r>
              <a:rPr sz="1800" b="1" spc="-70">
                <a:solidFill>
                  <a:srgbClr val="006FC0"/>
                </a:solidFill>
                <a:latin typeface="Arial"/>
                <a:cs typeface="Arial"/>
              </a:rPr>
              <a:t> </a:t>
            </a:r>
            <a:r>
              <a:rPr sz="1800" b="1">
                <a:solidFill>
                  <a:srgbClr val="CC3200"/>
                </a:solidFill>
                <a:latin typeface="Arial"/>
                <a:cs typeface="Arial"/>
              </a:rPr>
              <a:t>by</a:t>
            </a:r>
            <a:endParaRPr sz="1800">
              <a:latin typeface="Arial"/>
              <a:cs typeface="Arial"/>
            </a:endParaRPr>
          </a:p>
        </p:txBody>
      </p:sp>
      <p:sp>
        <p:nvSpPr>
          <p:cNvPr id="11" name="object 11"/>
          <p:cNvSpPr txBox="1"/>
          <p:nvPr/>
        </p:nvSpPr>
        <p:spPr>
          <a:xfrm>
            <a:off x="580289" y="5457244"/>
            <a:ext cx="1019911" cy="325420"/>
          </a:xfrm>
          <a:prstGeom prst="rect">
            <a:avLst/>
          </a:prstGeom>
        </p:spPr>
        <p:txBody>
          <a:bodyPr vert="horz" wrap="square" lIns="0" tIns="12700" rIns="0" bIns="0" rtlCol="0">
            <a:spAutoFit/>
          </a:bodyPr>
          <a:lstStyle/>
          <a:p>
            <a:pPr marL="12700">
              <a:lnSpc>
                <a:spcPct val="100000"/>
              </a:lnSpc>
              <a:spcBef>
                <a:spcPts val="100"/>
              </a:spcBef>
            </a:pPr>
            <a:r>
              <a:rPr sz="2000" b="1">
                <a:solidFill>
                  <a:srgbClr val="FF0000"/>
                </a:solidFill>
                <a:latin typeface="Arial"/>
                <a:cs typeface="Arial"/>
              </a:rPr>
              <a:t>1957</a:t>
            </a:r>
            <a:endParaRPr sz="2000">
              <a:latin typeface="Arial"/>
              <a:cs typeface="Arial"/>
            </a:endParaRPr>
          </a:p>
        </p:txBody>
      </p:sp>
      <p:sp>
        <p:nvSpPr>
          <p:cNvPr id="13" name="object 13"/>
          <p:cNvSpPr txBox="1"/>
          <p:nvPr/>
        </p:nvSpPr>
        <p:spPr>
          <a:xfrm>
            <a:off x="1123581" y="4205709"/>
            <a:ext cx="1364591" cy="869469"/>
          </a:xfrm>
          <a:prstGeom prst="rect">
            <a:avLst/>
          </a:prstGeom>
        </p:spPr>
        <p:txBody>
          <a:bodyPr vert="horz" wrap="square" lIns="0" tIns="12700" rIns="0" bIns="0" rtlCol="0">
            <a:spAutoFit/>
          </a:bodyPr>
          <a:lstStyle/>
          <a:p>
            <a:pPr marL="12700">
              <a:lnSpc>
                <a:spcPct val="100000"/>
              </a:lnSpc>
              <a:spcBef>
                <a:spcPts val="100"/>
              </a:spcBef>
            </a:pPr>
            <a:r>
              <a:rPr lang="en-US" sz="1800" b="1" spc="-155">
                <a:solidFill>
                  <a:srgbClr val="FF0000"/>
                </a:solidFill>
                <a:latin typeface="Trebuchet MS"/>
                <a:cs typeface="Trebuchet MS"/>
              </a:rPr>
              <a:t>           </a:t>
            </a:r>
            <a:r>
              <a:rPr sz="1800" b="1" spc="-155">
                <a:solidFill>
                  <a:srgbClr val="FF0000"/>
                </a:solidFill>
                <a:latin typeface="Trebuchet MS"/>
                <a:cs typeface="Trebuchet MS"/>
              </a:rPr>
              <a:t>1961</a:t>
            </a:r>
            <a:endParaRPr lang="en-US" sz="1800" b="1" spc="-155">
              <a:solidFill>
                <a:srgbClr val="FF0000"/>
              </a:solidFill>
              <a:latin typeface="Trebuchet MS"/>
              <a:cs typeface="Trebuchet MS"/>
            </a:endParaRPr>
          </a:p>
          <a:p>
            <a:pPr marL="12700">
              <a:lnSpc>
                <a:spcPct val="100000"/>
              </a:lnSpc>
              <a:spcBef>
                <a:spcPts val="100"/>
              </a:spcBef>
            </a:pPr>
            <a:endParaRPr lang="en-US" b="1" spc="-155">
              <a:solidFill>
                <a:srgbClr val="FF0000"/>
              </a:solidFill>
              <a:latin typeface="Trebuchet MS"/>
              <a:cs typeface="Trebuchet MS"/>
            </a:endParaRPr>
          </a:p>
          <a:p>
            <a:pPr marL="12700">
              <a:lnSpc>
                <a:spcPct val="100000"/>
              </a:lnSpc>
              <a:spcBef>
                <a:spcPts val="100"/>
              </a:spcBef>
            </a:pPr>
            <a:r>
              <a:rPr lang="en-US" sz="1800" b="1" spc="-155">
                <a:solidFill>
                  <a:srgbClr val="FF0000"/>
                </a:solidFill>
                <a:latin typeface="Trebuchet MS"/>
                <a:cs typeface="Trebuchet MS"/>
              </a:rPr>
              <a:t>1958</a:t>
            </a:r>
            <a:endParaRPr sz="1800">
              <a:latin typeface="Trebuchet MS"/>
              <a:cs typeface="Trebuchet MS"/>
            </a:endParaRPr>
          </a:p>
        </p:txBody>
      </p:sp>
      <p:sp>
        <p:nvSpPr>
          <p:cNvPr id="14" name="object 14"/>
          <p:cNvSpPr txBox="1"/>
          <p:nvPr/>
        </p:nvSpPr>
        <p:spPr>
          <a:xfrm>
            <a:off x="2180869" y="4822219"/>
            <a:ext cx="1551765" cy="1036181"/>
          </a:xfrm>
          <a:prstGeom prst="rect">
            <a:avLst/>
          </a:prstGeom>
        </p:spPr>
        <p:txBody>
          <a:bodyPr vert="horz" wrap="square" lIns="0" tIns="12700" rIns="0" bIns="0" rtlCol="0">
            <a:spAutoFit/>
          </a:bodyPr>
          <a:lstStyle/>
          <a:p>
            <a:pPr marL="553085">
              <a:lnSpc>
                <a:spcPct val="100000"/>
              </a:lnSpc>
              <a:spcBef>
                <a:spcPts val="100"/>
              </a:spcBef>
            </a:pPr>
            <a:r>
              <a:rPr sz="1800" b="1" spc="-55">
                <a:solidFill>
                  <a:srgbClr val="0B778E"/>
                </a:solidFill>
                <a:latin typeface="Trebuchet MS"/>
                <a:cs typeface="Trebuchet MS"/>
              </a:rPr>
              <a:t>Fortran</a:t>
            </a:r>
            <a:r>
              <a:rPr sz="1800" b="1" spc="-160">
                <a:solidFill>
                  <a:srgbClr val="0B778E"/>
                </a:solidFill>
                <a:latin typeface="Trebuchet MS"/>
                <a:cs typeface="Trebuchet MS"/>
              </a:rPr>
              <a:t> </a:t>
            </a:r>
            <a:r>
              <a:rPr sz="1800" b="1" spc="235">
                <a:solidFill>
                  <a:srgbClr val="0B778E"/>
                </a:solidFill>
                <a:latin typeface="Trebuchet MS"/>
                <a:cs typeface="Trebuchet MS"/>
              </a:rPr>
              <a:t>IV</a:t>
            </a:r>
            <a:endParaRPr sz="1800">
              <a:latin typeface="Trebuchet MS"/>
              <a:cs typeface="Trebuchet MS"/>
            </a:endParaRPr>
          </a:p>
          <a:p>
            <a:pPr marL="12700">
              <a:lnSpc>
                <a:spcPct val="100000"/>
              </a:lnSpc>
              <a:spcBef>
                <a:spcPts val="1520"/>
              </a:spcBef>
            </a:pPr>
            <a:r>
              <a:rPr sz="1800" b="1" spc="-5">
                <a:solidFill>
                  <a:srgbClr val="0B778E"/>
                </a:solidFill>
                <a:latin typeface="Arial"/>
                <a:cs typeface="Arial"/>
              </a:rPr>
              <a:t>Fortran </a:t>
            </a:r>
            <a:r>
              <a:rPr sz="1800" b="1">
                <a:solidFill>
                  <a:srgbClr val="0B778E"/>
                </a:solidFill>
                <a:latin typeface="Arial"/>
                <a:cs typeface="Arial"/>
              </a:rPr>
              <a:t>II,</a:t>
            </a:r>
            <a:r>
              <a:rPr sz="1800" b="1" spc="-45">
                <a:solidFill>
                  <a:srgbClr val="0B778E"/>
                </a:solidFill>
                <a:latin typeface="Arial"/>
                <a:cs typeface="Arial"/>
              </a:rPr>
              <a:t> </a:t>
            </a:r>
            <a:r>
              <a:rPr sz="1800" b="1">
                <a:solidFill>
                  <a:srgbClr val="0B778E"/>
                </a:solidFill>
                <a:latin typeface="Arial"/>
                <a:cs typeface="Arial"/>
              </a:rPr>
              <a:t>III</a:t>
            </a:r>
            <a:endParaRPr sz="1800">
              <a:latin typeface="Arial"/>
              <a:cs typeface="Arial"/>
            </a:endParaRPr>
          </a:p>
        </p:txBody>
      </p:sp>
      <p:sp>
        <p:nvSpPr>
          <p:cNvPr id="15" name="object 15"/>
          <p:cNvSpPr txBox="1"/>
          <p:nvPr/>
        </p:nvSpPr>
        <p:spPr>
          <a:xfrm>
            <a:off x="3534760" y="3930759"/>
            <a:ext cx="2156277" cy="579646"/>
          </a:xfrm>
          <a:prstGeom prst="rect">
            <a:avLst/>
          </a:prstGeom>
        </p:spPr>
        <p:txBody>
          <a:bodyPr vert="horz" wrap="square" lIns="0" tIns="12700" rIns="0" bIns="0" rtlCol="0">
            <a:spAutoFit/>
          </a:bodyPr>
          <a:lstStyle/>
          <a:p>
            <a:pPr marL="12700">
              <a:spcBef>
                <a:spcPts val="100"/>
              </a:spcBef>
            </a:pPr>
            <a:r>
              <a:rPr lang="en-US" b="1" spc="-55">
                <a:solidFill>
                  <a:srgbClr val="00B04F"/>
                </a:solidFill>
                <a:latin typeface="Trebuchet MS"/>
                <a:cs typeface="Trebuchet MS"/>
              </a:rPr>
              <a:t>              Fortran</a:t>
            </a:r>
            <a:r>
              <a:rPr lang="en-US" b="1" spc="-100">
                <a:solidFill>
                  <a:srgbClr val="00B04F"/>
                </a:solidFill>
                <a:latin typeface="Trebuchet MS"/>
                <a:cs typeface="Trebuchet MS"/>
              </a:rPr>
              <a:t> </a:t>
            </a:r>
            <a:r>
              <a:rPr lang="en-US" b="1" spc="-155">
                <a:solidFill>
                  <a:srgbClr val="00B04F"/>
                </a:solidFill>
                <a:latin typeface="Trebuchet MS"/>
                <a:cs typeface="Trebuchet MS"/>
              </a:rPr>
              <a:t>77</a:t>
            </a:r>
            <a:endParaRPr lang="en-US">
              <a:latin typeface="Trebuchet MS"/>
              <a:cs typeface="Trebuchet MS"/>
            </a:endParaRPr>
          </a:p>
          <a:p>
            <a:pPr marL="12700">
              <a:lnSpc>
                <a:spcPct val="100000"/>
              </a:lnSpc>
              <a:spcBef>
                <a:spcPts val="100"/>
              </a:spcBef>
            </a:pPr>
            <a:r>
              <a:rPr sz="1800" b="1" spc="-55">
                <a:solidFill>
                  <a:srgbClr val="0B778E"/>
                </a:solidFill>
                <a:latin typeface="Trebuchet MS"/>
                <a:cs typeface="Trebuchet MS"/>
              </a:rPr>
              <a:t>Fortran</a:t>
            </a:r>
            <a:r>
              <a:rPr sz="1800" b="1" spc="-165">
                <a:solidFill>
                  <a:srgbClr val="0B778E"/>
                </a:solidFill>
                <a:latin typeface="Trebuchet MS"/>
                <a:cs typeface="Trebuchet MS"/>
              </a:rPr>
              <a:t> </a:t>
            </a:r>
            <a:r>
              <a:rPr sz="1800" b="1" spc="-155">
                <a:solidFill>
                  <a:srgbClr val="0B778E"/>
                </a:solidFill>
                <a:latin typeface="Trebuchet MS"/>
                <a:cs typeface="Trebuchet MS"/>
              </a:rPr>
              <a:t>66</a:t>
            </a:r>
            <a:endParaRPr sz="1800">
              <a:latin typeface="Trebuchet MS"/>
              <a:cs typeface="Trebuchet MS"/>
            </a:endParaRPr>
          </a:p>
        </p:txBody>
      </p:sp>
      <p:sp>
        <p:nvSpPr>
          <p:cNvPr id="16" name="object 16"/>
          <p:cNvSpPr txBox="1"/>
          <p:nvPr/>
        </p:nvSpPr>
        <p:spPr>
          <a:xfrm>
            <a:off x="4191000" y="3472042"/>
            <a:ext cx="2760684" cy="320601"/>
          </a:xfrm>
          <a:prstGeom prst="rect">
            <a:avLst/>
          </a:prstGeom>
        </p:spPr>
        <p:txBody>
          <a:bodyPr vert="horz" wrap="square" lIns="0" tIns="43180" rIns="0" bIns="0" rtlCol="0">
            <a:spAutoFit/>
          </a:bodyPr>
          <a:lstStyle/>
          <a:p>
            <a:pPr marL="885825">
              <a:lnSpc>
                <a:spcPct val="100000"/>
              </a:lnSpc>
              <a:spcBef>
                <a:spcPts val="240"/>
              </a:spcBef>
            </a:pPr>
            <a:r>
              <a:rPr sz="1800" b="1" spc="-55">
                <a:solidFill>
                  <a:srgbClr val="00B04F"/>
                </a:solidFill>
                <a:latin typeface="Trebuchet MS"/>
                <a:cs typeface="Trebuchet MS"/>
              </a:rPr>
              <a:t>Fortran</a:t>
            </a:r>
            <a:r>
              <a:rPr sz="1800" b="1" spc="-105">
                <a:solidFill>
                  <a:srgbClr val="00B04F"/>
                </a:solidFill>
                <a:latin typeface="Trebuchet MS"/>
                <a:cs typeface="Trebuchet MS"/>
              </a:rPr>
              <a:t> </a:t>
            </a:r>
            <a:r>
              <a:rPr sz="1800" b="1" spc="-155">
                <a:solidFill>
                  <a:srgbClr val="00B04F"/>
                </a:solidFill>
                <a:latin typeface="Trebuchet MS"/>
                <a:cs typeface="Trebuchet MS"/>
              </a:rPr>
              <a:t>90</a:t>
            </a:r>
            <a:endParaRPr sz="1800">
              <a:latin typeface="Trebuchet MS"/>
              <a:cs typeface="Trebuchet MS"/>
            </a:endParaRPr>
          </a:p>
        </p:txBody>
      </p:sp>
      <p:sp>
        <p:nvSpPr>
          <p:cNvPr id="20" name="object 20"/>
          <p:cNvSpPr/>
          <p:nvPr/>
        </p:nvSpPr>
        <p:spPr>
          <a:xfrm>
            <a:off x="1733758" y="6202236"/>
            <a:ext cx="884699" cy="39272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25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arn(inVertic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barn(inVertical)">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inVertical)">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1. Sử dụng </a:t>
            </a:r>
            <a:r>
              <a:rPr lang="en-US" sz="2400" b="1">
                <a:solidFill>
                  <a:srgbClr val="2F0EBC"/>
                </a:solidFill>
              </a:rPr>
              <a:t>COMPILER FTN95</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a. Cài đặt</a:t>
            </a:r>
            <a:endParaRPr lang="en-US" sz="2000">
              <a:solidFill>
                <a:srgbClr val="2F0EBC"/>
              </a:solidFill>
            </a:endParaRPr>
          </a:p>
        </p:txBody>
      </p:sp>
      <p:sp>
        <p:nvSpPr>
          <p:cNvPr id="9" name="object 3"/>
          <p:cNvSpPr txBox="1"/>
          <p:nvPr/>
        </p:nvSpPr>
        <p:spPr>
          <a:xfrm>
            <a:off x="1066800" y="2067795"/>
            <a:ext cx="7848600" cy="961161"/>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Bước 1: Vào link</a:t>
            </a:r>
          </a:p>
          <a:p>
            <a:pPr marL="12700">
              <a:spcBef>
                <a:spcPts val="95"/>
              </a:spcBef>
            </a:pPr>
            <a:r>
              <a:rPr lang="en-US" sz="2000">
                <a:hlinkClick r:id="rId3"/>
              </a:rPr>
              <a:t>https://www.silverfrost.com/11/ftn95/ftn95_fortran_95_for_windows.aspx</a:t>
            </a:r>
            <a:endParaRPr lang="en-US" sz="2000"/>
          </a:p>
          <a:p>
            <a:pPr marL="12700">
              <a:lnSpc>
                <a:spcPct val="100000"/>
              </a:lnSpc>
              <a:spcBef>
                <a:spcPts val="95"/>
              </a:spcBef>
            </a:pPr>
            <a:endParaRPr lang="en-US" sz="2000">
              <a:solidFill>
                <a:srgbClr val="2F0EBC"/>
              </a:solidFill>
            </a:endParaRPr>
          </a:p>
        </p:txBody>
      </p:sp>
      <p:sp>
        <p:nvSpPr>
          <p:cNvPr id="10" name="object 3"/>
          <p:cNvSpPr txBox="1"/>
          <p:nvPr/>
        </p:nvSpPr>
        <p:spPr>
          <a:xfrm>
            <a:off x="1066799" y="2868976"/>
            <a:ext cx="78486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Bước 2: </a:t>
            </a:r>
            <a:r>
              <a:rPr lang="en-US" sz="2000" b="1">
                <a:solidFill>
                  <a:srgbClr val="2F0EBC"/>
                </a:solidFill>
              </a:rPr>
              <a:t>chọn ftn95 persional edittion và dowload về và cài đặt</a:t>
            </a:r>
          </a:p>
        </p:txBody>
      </p:sp>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124" y="3191756"/>
            <a:ext cx="7567613" cy="4278666"/>
          </a:xfrm>
          <a:prstGeom prst="rect">
            <a:avLst/>
          </a:prstGeom>
          <a:noFill/>
          <a:ln>
            <a:noFill/>
          </a:ln>
        </p:spPr>
      </p:pic>
    </p:spTree>
    <p:extLst>
      <p:ext uri="{BB962C8B-B14F-4D97-AF65-F5344CB8AC3E}">
        <p14:creationId xmlns:p14="http://schemas.microsoft.com/office/powerpoint/2010/main" val="189317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1. Sử dụng </a:t>
            </a:r>
            <a:r>
              <a:rPr lang="en-US" sz="2400" b="1">
                <a:solidFill>
                  <a:srgbClr val="2F0EBC"/>
                </a:solidFill>
              </a:rPr>
              <a:t>COMPILER FTN95</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990600" y="2667000"/>
            <a:ext cx="8077200" cy="4724400"/>
          </a:xfrm>
          <a:prstGeom prst="rect">
            <a:avLst/>
          </a:prstGeom>
        </p:spPr>
      </p:pic>
      <p:sp>
        <p:nvSpPr>
          <p:cNvPr id="4" name="TextBox 3"/>
          <p:cNvSpPr txBox="1"/>
          <p:nvPr/>
        </p:nvSpPr>
        <p:spPr>
          <a:xfrm>
            <a:off x="990600" y="1981200"/>
            <a:ext cx="3767570" cy="400110"/>
          </a:xfrm>
          <a:prstGeom prst="rect">
            <a:avLst/>
          </a:prstGeom>
          <a:noFill/>
        </p:spPr>
        <p:txBody>
          <a:bodyPr wrap="none" rtlCol="0">
            <a:spAutoFit/>
          </a:bodyPr>
          <a:lstStyle/>
          <a:p>
            <a:r>
              <a:rPr lang="en-US" sz="2000" b="1">
                <a:solidFill>
                  <a:srgbClr val="2F0EBC"/>
                </a:solidFill>
              </a:rPr>
              <a:t>Đây là giao diện của chương trình</a:t>
            </a:r>
          </a:p>
        </p:txBody>
      </p:sp>
    </p:spTree>
    <p:extLst>
      <p:ext uri="{BB962C8B-B14F-4D97-AF65-F5344CB8AC3E}">
        <p14:creationId xmlns:p14="http://schemas.microsoft.com/office/powerpoint/2010/main" val="2318637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1. Sử dụng </a:t>
            </a:r>
            <a:r>
              <a:rPr lang="en-US" sz="2400" b="1">
                <a:solidFill>
                  <a:srgbClr val="2F0EBC"/>
                </a:solidFill>
              </a:rPr>
              <a:t>COMPILER FTN95</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 b. Sử dụng</a:t>
            </a:r>
            <a:endParaRPr lang="en-US" sz="2000">
              <a:solidFill>
                <a:srgbClr val="2F0EBC"/>
              </a:solidFill>
            </a:endParaRPr>
          </a:p>
        </p:txBody>
      </p:sp>
      <p:sp>
        <p:nvSpPr>
          <p:cNvPr id="9" name="object 3"/>
          <p:cNvSpPr txBox="1"/>
          <p:nvPr/>
        </p:nvSpPr>
        <p:spPr>
          <a:xfrm>
            <a:off x="885825" y="2108530"/>
            <a:ext cx="8839200" cy="640560"/>
          </a:xfrm>
          <a:prstGeom prst="rect">
            <a:avLst/>
          </a:prstGeom>
        </p:spPr>
        <p:txBody>
          <a:bodyPr vert="horz" wrap="square" lIns="0" tIns="12065" rIns="0" bIns="0" rtlCol="0">
            <a:spAutoFit/>
          </a:bodyPr>
          <a:lstStyle/>
          <a:p>
            <a:pPr marL="12700">
              <a:lnSpc>
                <a:spcPct val="100000"/>
              </a:lnSpc>
              <a:spcBef>
                <a:spcPts val="95"/>
              </a:spcBef>
            </a:pPr>
            <a:r>
              <a:rPr lang="vi-VN" sz="2000">
                <a:solidFill>
                  <a:srgbClr val="2F0EBC"/>
                </a:solidFill>
              </a:rPr>
              <a:t>Chọn file -&gt; </a:t>
            </a:r>
            <a:r>
              <a:rPr lang="en-US" sz="2000">
                <a:solidFill>
                  <a:srgbClr val="2F0EBC"/>
                </a:solidFill>
              </a:rPr>
              <a:t>N</a:t>
            </a:r>
            <a:r>
              <a:rPr lang="vi-VN" sz="2000">
                <a:solidFill>
                  <a:srgbClr val="2F0EBC"/>
                </a:solidFill>
              </a:rPr>
              <a:t>ew or ctrl + </a:t>
            </a:r>
            <a:r>
              <a:rPr lang="en-US" sz="2000">
                <a:solidFill>
                  <a:srgbClr val="2F0EBC"/>
                </a:solidFill>
              </a:rPr>
              <a:t>N</a:t>
            </a:r>
            <a:r>
              <a:rPr lang="vi-VN" sz="2000">
                <a:solidFill>
                  <a:srgbClr val="2F0EBC"/>
                </a:solidFill>
              </a:rPr>
              <a:t> để tạo file mới  -&gt; free format fortran file -&gt; open</a:t>
            </a:r>
            <a:endParaRPr lang="en-US" sz="2000" b="1">
              <a:solidFill>
                <a:srgbClr val="2F0EBC"/>
              </a:solidFill>
              <a:latin typeface="Arial"/>
              <a:cs typeface="Arial"/>
            </a:endParaRPr>
          </a:p>
          <a:p>
            <a:pPr marL="12700">
              <a:lnSpc>
                <a:spcPct val="100000"/>
              </a:lnSpc>
              <a:spcBef>
                <a:spcPts val="95"/>
              </a:spcBef>
            </a:pPr>
            <a:endParaRPr lang="en-US" sz="2000">
              <a:solidFill>
                <a:srgbClr val="2F0EBC"/>
              </a:solidFill>
            </a:endParaRPr>
          </a:p>
        </p:txBody>
      </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762000" y="2743200"/>
            <a:ext cx="8839200" cy="4724400"/>
          </a:xfrm>
          <a:prstGeom prst="rect">
            <a:avLst/>
          </a:prstGeom>
        </p:spPr>
      </p:pic>
    </p:spTree>
    <p:extLst>
      <p:ext uri="{BB962C8B-B14F-4D97-AF65-F5344CB8AC3E}">
        <p14:creationId xmlns:p14="http://schemas.microsoft.com/office/powerpoint/2010/main" val="31959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1. Sử dụng </a:t>
            </a:r>
            <a:r>
              <a:rPr lang="en-US" sz="2400" b="1">
                <a:solidFill>
                  <a:srgbClr val="2F0EBC"/>
                </a:solidFill>
              </a:rPr>
              <a:t>COMPILER FTN95</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 b. Sử dụng</a:t>
            </a:r>
            <a:endParaRPr lang="en-US" sz="2000">
              <a:solidFill>
                <a:srgbClr val="2F0EBC"/>
              </a:solidFill>
            </a:endParaRPr>
          </a:p>
        </p:txBody>
      </p:sp>
      <p:sp>
        <p:nvSpPr>
          <p:cNvPr id="9" name="object 3"/>
          <p:cNvSpPr txBox="1"/>
          <p:nvPr/>
        </p:nvSpPr>
        <p:spPr>
          <a:xfrm>
            <a:off x="1066800" y="2067795"/>
            <a:ext cx="8839200" cy="319959"/>
          </a:xfrm>
          <a:prstGeom prst="rect">
            <a:avLst/>
          </a:prstGeom>
        </p:spPr>
        <p:txBody>
          <a:bodyPr vert="horz" wrap="square" lIns="0" tIns="12065" rIns="0" bIns="0" rtlCol="0">
            <a:spAutoFit/>
          </a:bodyPr>
          <a:lstStyle/>
          <a:p>
            <a:r>
              <a:rPr lang="vi-VN" sz="2000">
                <a:solidFill>
                  <a:srgbClr val="2F0EBC"/>
                </a:solidFill>
              </a:rPr>
              <a:t>Chọn view-&gt; build toolbar để hiện thị tool hỗ trợ</a:t>
            </a:r>
            <a:endParaRPr lang="en-US" sz="2000">
              <a:solidFill>
                <a:srgbClr val="2F0EBC"/>
              </a:solidFill>
            </a:endParaRPr>
          </a:p>
        </p:txBody>
      </p:sp>
      <p:pic>
        <p:nvPicPr>
          <p:cNvPr id="8" name="Picture 7"/>
          <p:cNvPicPr/>
          <p:nvPr/>
        </p:nvPicPr>
        <p:blipFill>
          <a:blip r:embed="rId3"/>
          <a:stretch>
            <a:fillRect/>
          </a:stretch>
        </p:blipFill>
        <p:spPr>
          <a:xfrm>
            <a:off x="609600" y="2387754"/>
            <a:ext cx="9067800" cy="5156046"/>
          </a:xfrm>
          <a:prstGeom prst="rect">
            <a:avLst/>
          </a:prstGeom>
        </p:spPr>
      </p:pic>
    </p:spTree>
    <p:extLst>
      <p:ext uri="{BB962C8B-B14F-4D97-AF65-F5344CB8AC3E}">
        <p14:creationId xmlns:p14="http://schemas.microsoft.com/office/powerpoint/2010/main" val="40462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 y="533400"/>
            <a:ext cx="9829800" cy="627736"/>
          </a:xfrm>
          <a:prstGeom prst="rect">
            <a:avLst/>
          </a:prstGeom>
        </p:spPr>
        <p:txBody>
          <a:bodyPr vert="horz" wrap="square" lIns="0" tIns="12065" rIns="0" bIns="0" rtlCol="0">
            <a:spAutoFit/>
          </a:bodyPr>
          <a:lstStyle/>
          <a:p>
            <a:pPr marL="12700" algn="ctr">
              <a:lnSpc>
                <a:spcPct val="100000"/>
              </a:lnSpc>
              <a:spcBef>
                <a:spcPts val="95"/>
              </a:spcBef>
            </a:pPr>
            <a:r>
              <a:rPr lang="en-US" sz="4000" b="0" spc="-10"/>
              <a:t>Hướng dẫn cài đặt và sử dụng</a:t>
            </a:r>
            <a:endParaRPr sz="4000"/>
          </a:p>
        </p:txBody>
      </p:sp>
      <p:sp>
        <p:nvSpPr>
          <p:cNvPr id="3" name="object 3"/>
          <p:cNvSpPr txBox="1"/>
          <p:nvPr/>
        </p:nvSpPr>
        <p:spPr>
          <a:xfrm>
            <a:off x="871537" y="1333242"/>
            <a:ext cx="7696200" cy="381515"/>
          </a:xfrm>
          <a:prstGeom prst="rect">
            <a:avLst/>
          </a:prstGeom>
        </p:spPr>
        <p:txBody>
          <a:bodyPr vert="horz" wrap="square" lIns="0" tIns="12065" rIns="0" bIns="0" rtlCol="0">
            <a:spAutoFit/>
          </a:bodyPr>
          <a:lstStyle/>
          <a:p>
            <a:pPr marL="12700">
              <a:lnSpc>
                <a:spcPct val="100000"/>
              </a:lnSpc>
              <a:spcBef>
                <a:spcPts val="95"/>
              </a:spcBef>
            </a:pPr>
            <a:r>
              <a:rPr lang="en-US" sz="2400" b="1">
                <a:solidFill>
                  <a:srgbClr val="2F0EBC"/>
                </a:solidFill>
                <a:latin typeface="Arial"/>
                <a:cs typeface="Arial"/>
              </a:rPr>
              <a:t>1. Sử dụng </a:t>
            </a:r>
            <a:r>
              <a:rPr lang="en-US" sz="2400" b="1">
                <a:solidFill>
                  <a:srgbClr val="2F0EBC"/>
                </a:solidFill>
              </a:rPr>
              <a:t>COMPILER FTN95</a:t>
            </a:r>
            <a:endParaRPr lang="en-US" sz="2400">
              <a:solidFill>
                <a:srgbClr val="2F0EBC"/>
              </a:solidFill>
            </a:endParaRPr>
          </a:p>
        </p:txBody>
      </p:sp>
      <p:sp>
        <p:nvSpPr>
          <p:cNvPr id="5" name="object 6"/>
          <p:cNvSpPr/>
          <p:nvPr/>
        </p:nvSpPr>
        <p:spPr>
          <a:xfrm>
            <a:off x="8395015" y="267570"/>
            <a:ext cx="1612267" cy="1246904"/>
          </a:xfrm>
          <a:prstGeom prst="rect">
            <a:avLst/>
          </a:prstGeom>
          <a:blipFill>
            <a:blip r:embed="rId2" cstate="print"/>
            <a:stretch>
              <a:fillRect/>
            </a:stretch>
          </a:blipFill>
        </p:spPr>
        <p:txBody>
          <a:bodyPr wrap="square" lIns="0" tIns="0" rIns="0" bIns="0" rtlCol="0"/>
          <a:lstStyle/>
          <a:p>
            <a:endParaRPr/>
          </a:p>
        </p:txBody>
      </p:sp>
      <p:sp>
        <p:nvSpPr>
          <p:cNvPr id="7" name="object 3"/>
          <p:cNvSpPr txBox="1"/>
          <p:nvPr/>
        </p:nvSpPr>
        <p:spPr>
          <a:xfrm>
            <a:off x="885825" y="1729044"/>
            <a:ext cx="7696200" cy="319959"/>
          </a:xfrm>
          <a:prstGeom prst="rect">
            <a:avLst/>
          </a:prstGeom>
        </p:spPr>
        <p:txBody>
          <a:bodyPr vert="horz" wrap="square" lIns="0" tIns="12065" rIns="0" bIns="0" rtlCol="0">
            <a:spAutoFit/>
          </a:bodyPr>
          <a:lstStyle/>
          <a:p>
            <a:pPr marL="12700">
              <a:lnSpc>
                <a:spcPct val="100000"/>
              </a:lnSpc>
              <a:spcBef>
                <a:spcPts val="95"/>
              </a:spcBef>
            </a:pPr>
            <a:r>
              <a:rPr lang="en-US" sz="2000" b="1">
                <a:solidFill>
                  <a:srgbClr val="2F0EBC"/>
                </a:solidFill>
                <a:latin typeface="Arial"/>
                <a:cs typeface="Arial"/>
              </a:rPr>
              <a:t> b. Sử dụng</a:t>
            </a:r>
            <a:endParaRPr lang="en-US" sz="2000">
              <a:solidFill>
                <a:srgbClr val="2F0EBC"/>
              </a:solidFill>
            </a:endParaRPr>
          </a:p>
        </p:txBody>
      </p:sp>
      <p:sp>
        <p:nvSpPr>
          <p:cNvPr id="9" name="object 3"/>
          <p:cNvSpPr txBox="1"/>
          <p:nvPr/>
        </p:nvSpPr>
        <p:spPr>
          <a:xfrm>
            <a:off x="1066800" y="2067795"/>
            <a:ext cx="8839200" cy="396904"/>
          </a:xfrm>
          <a:prstGeom prst="rect">
            <a:avLst/>
          </a:prstGeom>
        </p:spPr>
        <p:txBody>
          <a:bodyPr vert="horz" wrap="square" lIns="0" tIns="12065" rIns="0" bIns="0" rtlCol="0">
            <a:spAutoFit/>
          </a:bodyPr>
          <a:lstStyle/>
          <a:p>
            <a:pPr marL="12700">
              <a:lnSpc>
                <a:spcPct val="100000"/>
              </a:lnSpc>
              <a:spcBef>
                <a:spcPts val="95"/>
              </a:spcBef>
            </a:pPr>
            <a:r>
              <a:rPr lang="en-US" sz="2500">
                <a:solidFill>
                  <a:srgbClr val="2F0EBC"/>
                </a:solidFill>
              </a:rPr>
              <a:t>Đây là thanh công cụ</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617470"/>
            <a:ext cx="4800600" cy="556260"/>
          </a:xfrm>
          <a:prstGeom prst="rect">
            <a:avLst/>
          </a:prstGeom>
          <a:noFill/>
          <a:ln>
            <a:noFill/>
          </a:ln>
        </p:spPr>
      </p:pic>
      <p:sp>
        <p:nvSpPr>
          <p:cNvPr id="4" name="TextBox 3"/>
          <p:cNvSpPr txBox="1"/>
          <p:nvPr/>
        </p:nvSpPr>
        <p:spPr>
          <a:xfrm>
            <a:off x="1447799" y="3657600"/>
            <a:ext cx="6420797" cy="1631216"/>
          </a:xfrm>
          <a:prstGeom prst="rect">
            <a:avLst/>
          </a:prstGeom>
          <a:noFill/>
        </p:spPr>
        <p:txBody>
          <a:bodyPr wrap="none" rtlCol="0">
            <a:spAutoFit/>
          </a:bodyPr>
          <a:lstStyle/>
          <a:p>
            <a:r>
              <a:rPr lang="vi-VN" sz="2000">
                <a:solidFill>
                  <a:srgbClr val="2F0EBC"/>
                </a:solidFill>
              </a:rPr>
              <a:t>Ta tiến hành viết thử một đoạn chương trình helloworld</a:t>
            </a:r>
            <a:endParaRPr lang="en-US" sz="2000">
              <a:solidFill>
                <a:srgbClr val="2F0EBC"/>
              </a:solidFill>
            </a:endParaRPr>
          </a:p>
          <a:p>
            <a:pPr algn="ctr"/>
            <a:r>
              <a:rPr lang="vi-VN" sz="2000" b="1">
                <a:solidFill>
                  <a:srgbClr val="2F0EBC"/>
                </a:solidFill>
              </a:rPr>
              <a:t>program helloworld</a:t>
            </a:r>
            <a:endParaRPr lang="en-US" sz="2000">
              <a:solidFill>
                <a:srgbClr val="2F0EBC"/>
              </a:solidFill>
            </a:endParaRPr>
          </a:p>
          <a:p>
            <a:pPr algn="ctr"/>
            <a:r>
              <a:rPr lang="vi-VN" sz="2000" b="1">
                <a:solidFill>
                  <a:srgbClr val="2F0EBC"/>
                </a:solidFill>
              </a:rPr>
              <a:t>print*, 'hello world‘</a:t>
            </a:r>
            <a:endParaRPr lang="en-US" sz="2000">
              <a:solidFill>
                <a:srgbClr val="2F0EBC"/>
              </a:solidFill>
            </a:endParaRPr>
          </a:p>
          <a:p>
            <a:r>
              <a:rPr lang="en-US" sz="2000" b="1">
                <a:solidFill>
                  <a:srgbClr val="2F0EBC"/>
                </a:solidFill>
              </a:rPr>
              <a:t>                                  </a:t>
            </a:r>
            <a:r>
              <a:rPr lang="vi-VN" sz="2000" b="1">
                <a:solidFill>
                  <a:srgbClr val="2F0EBC"/>
                </a:solidFill>
              </a:rPr>
              <a:t>end program</a:t>
            </a:r>
            <a:endParaRPr lang="en-US" sz="2000">
              <a:solidFill>
                <a:srgbClr val="2F0EBC"/>
              </a:solidFill>
            </a:endParaRPr>
          </a:p>
          <a:p>
            <a:endParaRPr lang="en-US" sz="2000">
              <a:solidFill>
                <a:srgbClr val="2F0EBC"/>
              </a:solidFill>
            </a:endParaRPr>
          </a:p>
        </p:txBody>
      </p:sp>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248393"/>
            <a:ext cx="3733800" cy="563463"/>
          </a:xfrm>
          <a:prstGeom prst="rect">
            <a:avLst/>
          </a:prstGeom>
          <a:noFill/>
          <a:ln>
            <a:noFill/>
          </a:ln>
        </p:spPr>
      </p:pic>
      <p:sp>
        <p:nvSpPr>
          <p:cNvPr id="11" name="object 3"/>
          <p:cNvSpPr txBox="1"/>
          <p:nvPr/>
        </p:nvSpPr>
        <p:spPr>
          <a:xfrm>
            <a:off x="1047750" y="5943600"/>
            <a:ext cx="8839200" cy="396904"/>
          </a:xfrm>
          <a:prstGeom prst="rect">
            <a:avLst/>
          </a:prstGeom>
        </p:spPr>
        <p:txBody>
          <a:bodyPr vert="horz" wrap="square" lIns="0" tIns="12065" rIns="0" bIns="0" rtlCol="0">
            <a:spAutoFit/>
          </a:bodyPr>
          <a:lstStyle/>
          <a:p>
            <a:pPr marL="12700">
              <a:lnSpc>
                <a:spcPct val="100000"/>
              </a:lnSpc>
              <a:spcBef>
                <a:spcPts val="95"/>
              </a:spcBef>
            </a:pPr>
            <a:r>
              <a:rPr lang="en-US" sz="2500">
                <a:solidFill>
                  <a:srgbClr val="2F0EBC"/>
                </a:solidFill>
                <a:latin typeface="Arial (Body)"/>
              </a:rPr>
              <a:t>C</a:t>
            </a:r>
            <a:r>
              <a:rPr lang="vi-VN" sz="2500">
                <a:solidFill>
                  <a:srgbClr val="2F0EBC"/>
                </a:solidFill>
                <a:latin typeface="Arial (Body)"/>
              </a:rPr>
              <a:t>lick nút </a:t>
            </a:r>
            <a:r>
              <a:rPr lang="en-US" sz="2500">
                <a:solidFill>
                  <a:srgbClr val="2F0EBC"/>
                </a:solidFill>
                <a:latin typeface="Arial (Body)"/>
              </a:rPr>
              <a:t>S</a:t>
            </a:r>
            <a:r>
              <a:rPr lang="vi-VN" sz="2500">
                <a:solidFill>
                  <a:srgbClr val="2F0EBC"/>
                </a:solidFill>
                <a:latin typeface="Arial (Body)"/>
              </a:rPr>
              <a:t>tart hoặc dùng </a:t>
            </a:r>
            <a:r>
              <a:rPr lang="en-US" sz="2500">
                <a:solidFill>
                  <a:srgbClr val="2F0EBC"/>
                </a:solidFill>
                <a:latin typeface="Arial (Body)"/>
              </a:rPr>
              <a:t>C</a:t>
            </a:r>
            <a:r>
              <a:rPr lang="vi-VN" sz="2500">
                <a:solidFill>
                  <a:srgbClr val="2F0EBC"/>
                </a:solidFill>
                <a:latin typeface="Arial (Body)"/>
              </a:rPr>
              <a:t>trl + </a:t>
            </a:r>
            <a:r>
              <a:rPr lang="en-US" sz="2500">
                <a:solidFill>
                  <a:srgbClr val="2F0EBC"/>
                </a:solidFill>
                <a:latin typeface="Arial (Body)"/>
              </a:rPr>
              <a:t>F</a:t>
            </a:r>
            <a:r>
              <a:rPr lang="vi-VN" sz="2500">
                <a:solidFill>
                  <a:srgbClr val="2F0EBC"/>
                </a:solidFill>
                <a:latin typeface="Arial (Body)"/>
              </a:rPr>
              <a:t>5 để chạy chương trì</a:t>
            </a:r>
            <a:r>
              <a:rPr lang="en-US" sz="2500">
                <a:solidFill>
                  <a:srgbClr val="2F0EBC"/>
                </a:solidFill>
                <a:latin typeface="Arial (Body)"/>
              </a:rPr>
              <a:t>nh</a:t>
            </a:r>
          </a:p>
        </p:txBody>
      </p:sp>
    </p:spTree>
    <p:extLst>
      <p:ext uri="{BB962C8B-B14F-4D97-AF65-F5344CB8AC3E}">
        <p14:creationId xmlns:p14="http://schemas.microsoft.com/office/powerpoint/2010/main" val="40462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TotalTime>
  <Words>1267</Words>
  <Application>Microsoft Office PowerPoint</Application>
  <PresentationFormat>Custom</PresentationFormat>
  <Paragraphs>240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 (Body)</vt:lpstr>
      <vt:lpstr>Calibri</vt:lpstr>
      <vt:lpstr>Times New Roman</vt:lpstr>
      <vt:lpstr>Trebuchet MS</vt:lpstr>
      <vt:lpstr>Office Theme</vt:lpstr>
      <vt:lpstr>Tìm hiểu về ngôn ngữ lập trình</vt:lpstr>
      <vt:lpstr>Giới thiệu về FORTRAN</vt:lpstr>
      <vt:lpstr>Lịch sử ra đời của FORTRAN</vt:lpstr>
      <vt:lpstr>Giới thiệu</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Hướng dẫn cài đặt và sử dụng</vt:lpstr>
      <vt:lpstr>Cấu trúc chung của một chương trình FORTRAN 90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Câu lệnh điều kiện IF- ELSE</vt:lpstr>
      <vt:lpstr>Vòng lặp</vt:lpstr>
      <vt:lpstr>Vòng lặp</vt:lpstr>
      <vt:lpstr>PowerPoint Presentation</vt:lpstr>
      <vt:lpstr>Hàm</vt:lpstr>
      <vt:lpstr>Hàm</vt:lpstr>
      <vt:lpstr>Thủ Tục (SUBROUTINE)</vt:lpstr>
      <vt:lpstr>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document [Read-Only]</dc:title>
  <cp:lastModifiedBy>tran chuc</cp:lastModifiedBy>
  <cp:revision>21</cp:revision>
  <dcterms:created xsi:type="dcterms:W3CDTF">2018-09-21T13:34:15Z</dcterms:created>
  <dcterms:modified xsi:type="dcterms:W3CDTF">2018-09-28T14:28:23Z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2014-03-03T00:00:00Z</vt:filetime>
  </property>
  <property fmtid="{D5CDD505-2E9C-101B-9397-08002B2CF9AE}" pid="3" name="Creator">
    <vt:lpwstr>Wine PostScript Driver</vt:lpwstr>
  </property>
  <property fmtid="{D5CDD505-2E9C-101B-9397-08002B2CF9AE}" pid="4" name="LastSaved">
    <vt:filetime>2018-09-21T00:00:00Z</vt:filetime>
  </property>
</Properties>
</file>